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37" r:id="rId1"/>
    <p:sldMasterId id="2147483750" r:id="rId2"/>
  </p:sldMasterIdLst>
  <p:notesMasterIdLst>
    <p:notesMasterId r:id="rId25"/>
  </p:notesMasterIdLst>
  <p:sldIdLst>
    <p:sldId id="336" r:id="rId3"/>
    <p:sldId id="337" r:id="rId4"/>
    <p:sldId id="328" r:id="rId5"/>
    <p:sldId id="329" r:id="rId6"/>
    <p:sldId id="365" r:id="rId7"/>
    <p:sldId id="366" r:id="rId8"/>
    <p:sldId id="367" r:id="rId9"/>
    <p:sldId id="368" r:id="rId10"/>
    <p:sldId id="369" r:id="rId11"/>
    <p:sldId id="362" r:id="rId12"/>
    <p:sldId id="284" r:id="rId13"/>
    <p:sldId id="363" r:id="rId14"/>
    <p:sldId id="341" r:id="rId15"/>
    <p:sldId id="364" r:id="rId16"/>
    <p:sldId id="354" r:id="rId17"/>
    <p:sldId id="353" r:id="rId18"/>
    <p:sldId id="360" r:id="rId19"/>
    <p:sldId id="370" r:id="rId20"/>
    <p:sldId id="343" r:id="rId21"/>
    <p:sldId id="344" r:id="rId22"/>
    <p:sldId id="361" r:id="rId23"/>
    <p:sldId id="35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236E"/>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91" autoAdjust="0"/>
    <p:restoredTop sz="81378" autoAdjust="0"/>
  </p:normalViewPr>
  <p:slideViewPr>
    <p:cSldViewPr>
      <p:cViewPr varScale="1">
        <p:scale>
          <a:sx n="70" d="100"/>
          <a:sy n="70" d="100"/>
        </p:scale>
        <p:origin x="169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0DE16-B676-4562-A645-832C49A320D7}" type="datetimeFigureOut">
              <a:rPr lang="en-GB" smtClean="0"/>
              <a:t>25/03/2017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CD807F-4465-42B7-88BB-792E293E2CA9}" type="slidenum">
              <a:rPr lang="en-GB" smtClean="0"/>
              <a:t>‹#›</a:t>
            </a:fld>
            <a:endParaRPr lang="en-GB"/>
          </a:p>
        </p:txBody>
      </p:sp>
    </p:spTree>
    <p:extLst>
      <p:ext uri="{BB962C8B-B14F-4D97-AF65-F5344CB8AC3E}">
        <p14:creationId xmlns:p14="http://schemas.microsoft.com/office/powerpoint/2010/main" val="3965340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Part 4 of the online course </a:t>
            </a:r>
            <a:r>
              <a:rPr lang="en-GB" i="1" baseline="0" dirty="0"/>
              <a:t>Stories we live by.</a:t>
            </a:r>
            <a:r>
              <a:rPr lang="en-GB" i="0" baseline="0" dirty="0"/>
              <a:t> In this part we will be exploring metaphor</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2</a:t>
            </a:fld>
            <a:endParaRPr lang="en-GB"/>
          </a:p>
        </p:txBody>
      </p:sp>
    </p:spTree>
    <p:extLst>
      <p:ext uri="{BB962C8B-B14F-4D97-AF65-F5344CB8AC3E}">
        <p14:creationId xmlns:p14="http://schemas.microsoft.com/office/powerpoint/2010/main" val="560528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is the third of the eight type</a:t>
            </a:r>
            <a:r>
              <a:rPr lang="en-GB" baseline="0" dirty="0"/>
              <a:t>s of story we’re looking at in this course. </a:t>
            </a:r>
            <a:r>
              <a:rPr lang="en-GB" dirty="0"/>
              <a:t> </a:t>
            </a:r>
          </a:p>
        </p:txBody>
      </p:sp>
      <p:sp>
        <p:nvSpPr>
          <p:cNvPr id="4" name="Slide Number Placeholder 3"/>
          <p:cNvSpPr>
            <a:spLocks noGrp="1"/>
          </p:cNvSpPr>
          <p:nvPr>
            <p:ph type="sldNum" sz="quarter" idx="10"/>
          </p:nvPr>
        </p:nvSpPr>
        <p:spPr/>
        <p:txBody>
          <a:bodyPr/>
          <a:lstStyle/>
          <a:p>
            <a:fld id="{03CD807F-4465-42B7-88BB-792E293E2CA9}" type="slidenum">
              <a:rPr lang="en-GB" smtClean="0"/>
              <a:t>3</a:t>
            </a:fld>
            <a:endParaRPr lang="en-GB"/>
          </a:p>
        </p:txBody>
      </p:sp>
    </p:spTree>
    <p:extLst>
      <p:ext uri="{BB962C8B-B14F-4D97-AF65-F5344CB8AC3E}">
        <p14:creationId xmlns:p14="http://schemas.microsoft.com/office/powerpoint/2010/main" val="1608816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Metaphor</a:t>
            </a:r>
            <a:r>
              <a:rPr lang="en-GB" baseline="0" dirty="0"/>
              <a:t> is a type of framing, and I’m defining it here as ‘A story that uses a frame to structure a distinct and clearly different area of life’</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4</a:t>
            </a:fld>
            <a:endParaRPr lang="en-GB"/>
          </a:p>
        </p:txBody>
      </p:sp>
    </p:spTree>
    <p:extLst>
      <p:ext uri="{BB962C8B-B14F-4D97-AF65-F5344CB8AC3E}">
        <p14:creationId xmlns:p14="http://schemas.microsoft.com/office/powerpoint/2010/main" val="2802596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start with this example, which is a rather shocking way of talking about pigs by a manager in the Walls meat company. </a:t>
            </a:r>
            <a:r>
              <a:rPr lang="en-GB" baseline="0" dirty="0"/>
              <a:t>The metaphor here is clearly ‘pigs are machines’ – if pigs are machines then they don’t have feelings, which justified treating them badly in factory farms. And factory farms are known for both their cruelty and environmental damage. This metaphor was used a long time ago, though, in the 1970s.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5</a:t>
            </a:fld>
            <a:endParaRPr lang="en-GB"/>
          </a:p>
        </p:txBody>
      </p:sp>
    </p:spTree>
    <p:extLst>
      <p:ext uri="{BB962C8B-B14F-4D97-AF65-F5344CB8AC3E}">
        <p14:creationId xmlns:p14="http://schemas.microsoft.com/office/powerpoint/2010/main" val="3433885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just don’t</a:t>
            </a:r>
            <a:r>
              <a:rPr lang="en-GB" baseline="0" dirty="0"/>
              <a:t> find shocking metaphors like that in the modern pork industry. But still, if we look closely at the kind of language used we can see that the metaphor ‘pigs are machines’ still exists in a more subtle way. If we look at these quotes from the Pork Industry Handbook we can see words like ‘structurally’, ‘power’, ‘intake’, and ‘breakdown’, which are taken from the world of machines, and used to talk about living pgs.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6</a:t>
            </a:fld>
            <a:endParaRPr lang="en-GB"/>
          </a:p>
        </p:txBody>
      </p:sp>
    </p:spTree>
    <p:extLst>
      <p:ext uri="{BB962C8B-B14F-4D97-AF65-F5344CB8AC3E}">
        <p14:creationId xmlns:p14="http://schemas.microsoft.com/office/powerpoint/2010/main" val="1871911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say that the metaphor ‘pigs</a:t>
            </a:r>
            <a:r>
              <a:rPr lang="en-GB" baseline="0" dirty="0"/>
              <a:t> are machines’ exists in minds of factory farm managers, manifests itself as particular forms of language use, and has an impact on the world, justifying a form of animal farming that is both cruel and environmentally destructive.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8</a:t>
            </a:fld>
            <a:endParaRPr lang="en-GB"/>
          </a:p>
        </p:txBody>
      </p:sp>
    </p:spTree>
    <p:extLst>
      <p:ext uri="{BB962C8B-B14F-4D97-AF65-F5344CB8AC3E}">
        <p14:creationId xmlns:p14="http://schemas.microsoft.com/office/powerpoint/2010/main" val="1745244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is the difference between metaphor and literal framing </a:t>
            </a:r>
          </a:p>
        </p:txBody>
      </p:sp>
      <p:sp>
        <p:nvSpPr>
          <p:cNvPr id="4" name="Slide Number Placeholder 3"/>
          <p:cNvSpPr>
            <a:spLocks noGrp="1"/>
          </p:cNvSpPr>
          <p:nvPr>
            <p:ph type="sldNum" sz="quarter" idx="10"/>
          </p:nvPr>
        </p:nvSpPr>
        <p:spPr/>
        <p:txBody>
          <a:bodyPr/>
          <a:lstStyle/>
          <a:p>
            <a:fld id="{03CD807F-4465-42B7-88BB-792E293E2CA9}" type="slidenum">
              <a:rPr lang="en-GB" smtClean="0"/>
              <a:t>9</a:t>
            </a:fld>
            <a:endParaRPr lang="en-GB"/>
          </a:p>
        </p:txBody>
      </p:sp>
    </p:spTree>
    <p:extLst>
      <p:ext uri="{BB962C8B-B14F-4D97-AF65-F5344CB8AC3E}">
        <p14:creationId xmlns:p14="http://schemas.microsoft.com/office/powerpoint/2010/main" val="348354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when we looked at the climate change framings, notice that Rebecca Solnit uses the expression ‘what it is’</a:t>
            </a:r>
            <a:r>
              <a:rPr lang="en-GB" baseline="0" dirty="0"/>
              <a:t> (call climate change </a:t>
            </a:r>
            <a:r>
              <a:rPr lang="en-GB" b="1" baseline="0" dirty="0"/>
              <a:t>what it is</a:t>
            </a:r>
            <a:r>
              <a:rPr lang="en-GB" baseline="0" dirty="0"/>
              <a:t>, violence). And Caroline Lucas uses the expression ‘which it is’ (we need to reframe climate change as the threat to national security </a:t>
            </a:r>
            <a:r>
              <a:rPr lang="en-GB" b="1" baseline="0" dirty="0"/>
              <a:t>which it is</a:t>
            </a:r>
            <a:r>
              <a:rPr lang="en-GB" baseline="0" dirty="0"/>
              <a:t>). So they are arguing that climate change literally is violence or a security threat…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10</a:t>
            </a:fld>
            <a:endParaRPr lang="en-GB"/>
          </a:p>
        </p:txBody>
      </p:sp>
    </p:spTree>
    <p:extLst>
      <p:ext uri="{BB962C8B-B14F-4D97-AF65-F5344CB8AC3E}">
        <p14:creationId xmlns:p14="http://schemas.microsoft.com/office/powerpoint/2010/main" val="2443780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other</a:t>
            </a:r>
            <a:r>
              <a:rPr lang="en-GB" baseline="0" dirty="0"/>
              <a:t> hand, we couldn’t say that ‘call climate change what it is: a time bomb’ because it clearly is not literally a time bomb. A time bomb is something quite different. So ‘climate change is a time bomb’ is a metaphorical framing, used by climate scientist James Hansen in a paper he wrote in the journal Nature.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11</a:t>
            </a:fld>
            <a:endParaRPr lang="en-GB"/>
          </a:p>
        </p:txBody>
      </p:sp>
    </p:spTree>
    <p:extLst>
      <p:ext uri="{BB962C8B-B14F-4D97-AF65-F5344CB8AC3E}">
        <p14:creationId xmlns:p14="http://schemas.microsoft.com/office/powerpoint/2010/main" val="2270581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analyse</a:t>
            </a:r>
            <a:r>
              <a:rPr lang="en-GB" baseline="0" dirty="0"/>
              <a:t> this in detail we can see that the source frame, the time bomb, consists of certain elements. With a time bomb you have the bomb, the victim, defusing the bomb, an explosion and victims. In his text, Hansen maps these elements of the source frame to elements of the target domain, which is climate change. So bomb gets mapped to climate change itself, the victims are people in poorer countries, defusing the bomb is keeping carbon emissions level and so on. Put all together the metaphor creates the reasoning pattern that ‘</a:t>
            </a:r>
            <a:r>
              <a:rPr lang="en-GB" sz="1200" kern="1200" dirty="0">
                <a:solidFill>
                  <a:schemeClr val="dk1"/>
                </a:solidFill>
                <a:effectLst/>
                <a:latin typeface="+mn-lt"/>
                <a:ea typeface="+mn-ea"/>
                <a:cs typeface="+mn-cs"/>
              </a:rPr>
              <a:t>There is limited time to reduce carbon emissions before coastlines are inundated harming a large proportion of the world’s people’.</a:t>
            </a:r>
            <a:r>
              <a:rPr lang="en-GB" sz="1200" kern="1200" baseline="0" dirty="0">
                <a:solidFill>
                  <a:schemeClr val="dk1"/>
                </a:solidFill>
                <a:effectLst/>
                <a:latin typeface="+mn-lt"/>
                <a:ea typeface="+mn-ea"/>
                <a:cs typeface="+mn-cs"/>
              </a:rPr>
              <a:t> But why couldn’t he just say it like that? Well the time bomb metaphor implies something terribly urgent and terribly harmful, and this image is intended to help encourage people to spring into action. It’s not a perfect metaphor, though, and we could discuss the advantages and disadvantages of this one compared to other metaphors that could be used to describe climate change. </a:t>
            </a:r>
            <a:endParaRPr lang="en-GB" sz="1200" dirty="0"/>
          </a:p>
        </p:txBody>
      </p:sp>
      <p:sp>
        <p:nvSpPr>
          <p:cNvPr id="4" name="Slide Number Placeholder 3"/>
          <p:cNvSpPr>
            <a:spLocks noGrp="1"/>
          </p:cNvSpPr>
          <p:nvPr>
            <p:ph type="sldNum" sz="quarter" idx="10"/>
          </p:nvPr>
        </p:nvSpPr>
        <p:spPr/>
        <p:txBody>
          <a:bodyPr/>
          <a:lstStyle/>
          <a:p>
            <a:fld id="{03CD807F-4465-42B7-88BB-792E293E2CA9}" type="slidenum">
              <a:rPr lang="en-GB" smtClean="0"/>
              <a:t>12</a:t>
            </a:fld>
            <a:endParaRPr lang="en-GB"/>
          </a:p>
        </p:txBody>
      </p:sp>
    </p:spTree>
    <p:extLst>
      <p:ext uri="{BB962C8B-B14F-4D97-AF65-F5344CB8AC3E}">
        <p14:creationId xmlns:p14="http://schemas.microsoft.com/office/powerpoint/2010/main" val="260918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13</a:t>
            </a:fld>
            <a:endParaRPr lang="en-GB"/>
          </a:p>
        </p:txBody>
      </p:sp>
    </p:spTree>
    <p:extLst>
      <p:ext uri="{BB962C8B-B14F-4D97-AF65-F5344CB8AC3E}">
        <p14:creationId xmlns:p14="http://schemas.microsoft.com/office/powerpoint/2010/main" val="1745244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there are a lot of them! </a:t>
            </a:r>
            <a:r>
              <a:rPr lang="en-GB" sz="1200" kern="1200" dirty="0">
                <a:solidFill>
                  <a:schemeClr val="tx1"/>
                </a:solidFill>
                <a:effectLst/>
                <a:latin typeface="+mn-lt"/>
                <a:ea typeface="+mn-ea"/>
                <a:cs typeface="+mn-cs"/>
              </a:rPr>
              <a:t>Russell found</a:t>
            </a:r>
            <a:r>
              <a:rPr lang="en-GB" sz="1200" kern="1200" baseline="0" dirty="0">
                <a:solidFill>
                  <a:schemeClr val="tx1"/>
                </a:solidFill>
                <a:effectLst/>
                <a:latin typeface="+mn-lt"/>
                <a:ea typeface="+mn-ea"/>
                <a:cs typeface="+mn-cs"/>
              </a:rPr>
              <a:t> that “</a:t>
            </a:r>
            <a:r>
              <a:rPr lang="en-GB" sz="1200" kern="1200" dirty="0">
                <a:solidFill>
                  <a:schemeClr val="tx1"/>
                </a:solidFill>
                <a:effectLst/>
                <a:latin typeface="+mn-lt"/>
                <a:ea typeface="+mn-ea"/>
                <a:cs typeface="+mn-cs"/>
              </a:rPr>
              <a:t>There are hothouses and greenhouses, atmospheric blankets and holes, sinks and drains, flipped and flickering switches, conveyor belts…and even bungee jumpers attached to speeding rollercoasters”.</a:t>
            </a:r>
            <a:r>
              <a:rPr lang="en-GB" sz="1200" kern="1200" baseline="0" dirty="0">
                <a:solidFill>
                  <a:schemeClr val="tx1"/>
                </a:solidFill>
                <a:effectLst/>
                <a:latin typeface="+mn-lt"/>
                <a:ea typeface="+mn-ea"/>
                <a:cs typeface="+mn-cs"/>
              </a:rPr>
              <a:t> All of these need to be investigated from an ecolinguistics perspective: do the stories encourage people to take urgent and suitable action to deal with the threat of climate change?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14</a:t>
            </a:fld>
            <a:endParaRPr lang="en-GB"/>
          </a:p>
        </p:txBody>
      </p:sp>
    </p:spTree>
    <p:extLst>
      <p:ext uri="{BB962C8B-B14F-4D97-AF65-F5344CB8AC3E}">
        <p14:creationId xmlns:p14="http://schemas.microsoft.com/office/powerpoint/2010/main" val="2081089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a:t>
            </a:r>
            <a:r>
              <a:rPr lang="en-GB" baseline="0" dirty="0"/>
              <a:t> important thing to consider about metaphors is where do they place humans? Are humans part of nature or are we separate from nature? A metaphor like ‘Earth is a Spaceship’ makes humans separate from the Earth, pilots of it rather than part of it. I like this metaphor from Chief Seattle, since it very firmly places humans as part of nature. Why should we save nature or the environment? Because in doing so we are </a:t>
            </a:r>
            <a:r>
              <a:rPr lang="en-GB" baseline="0"/>
              <a:t>saving ourselves! </a:t>
            </a:r>
            <a:endParaRPr lang="en-GB" dirty="0"/>
          </a:p>
        </p:txBody>
      </p:sp>
      <p:sp>
        <p:nvSpPr>
          <p:cNvPr id="4" name="Slide Number Placeholder 3"/>
          <p:cNvSpPr>
            <a:spLocks noGrp="1"/>
          </p:cNvSpPr>
          <p:nvPr>
            <p:ph type="sldNum" sz="quarter" idx="10"/>
          </p:nvPr>
        </p:nvSpPr>
        <p:spPr/>
        <p:txBody>
          <a:bodyPr/>
          <a:lstStyle/>
          <a:p>
            <a:fld id="{03CD807F-4465-42B7-88BB-792E293E2CA9}" type="slidenum">
              <a:rPr lang="en-GB" smtClean="0"/>
              <a:t>15</a:t>
            </a:fld>
            <a:endParaRPr lang="en-GB"/>
          </a:p>
        </p:txBody>
      </p:sp>
    </p:spTree>
    <p:extLst>
      <p:ext uri="{BB962C8B-B14F-4D97-AF65-F5344CB8AC3E}">
        <p14:creationId xmlns:p14="http://schemas.microsoft.com/office/powerpoint/2010/main" val="29493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16" name="Slide Number Placeholder 1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352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15" name="Slide Number Placeholder 14"/>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48718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13" name="Slide Number Placeholder 12"/>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4" name="Footer Placeholder 13"/>
          <p:cNvSpPr>
            <a:spLocks noGrp="1"/>
          </p:cNvSpPr>
          <p:nvPr>
            <p:ph type="ftr" sz="quarter" idx="12"/>
          </p:nvPr>
        </p:nvSpPr>
        <p:spPr/>
        <p:txBody>
          <a:bodyPr/>
          <a:lstStyle/>
          <a:p>
            <a:endParaRPr lang="en-GB">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824992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9" name="Slide Number Placeholder 8"/>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0" name="Footer Placeholder 9"/>
          <p:cNvSpPr>
            <a:spLocks noGrp="1"/>
          </p:cNvSpPr>
          <p:nvPr>
            <p:ph type="ftr" sz="quarter" idx="12"/>
          </p:nvPr>
        </p:nvSpPr>
        <p:spPr/>
        <p:txBody>
          <a:bodyPr/>
          <a:lstStyle/>
          <a:p>
            <a:endParaRPr lang="en-GB">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9113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15" name="Slide Number Placeholder 14"/>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71608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8" name="Slide Number Placeholder 7"/>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9" name="Footer Placeholder 8"/>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142019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6" name="Slide Number Placeholder 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7" name="Footer Placeholder 6"/>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3075300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16" name="Slide Number Placeholder 15"/>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36345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14" name="Slide Number Placeholder 13"/>
          <p:cNvSpPr>
            <a:spLocks noGrp="1"/>
          </p:cNvSpPr>
          <p:nvPr>
            <p:ph type="sldNum" sz="quarter" idx="11"/>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
        <p:nvSpPr>
          <p:cNvPr id="15" name="Footer Placeholder 14"/>
          <p:cNvSpPr>
            <a:spLocks noGrp="1"/>
          </p:cNvSpPr>
          <p:nvPr>
            <p:ph type="ftr" sz="quarter" idx="12"/>
          </p:nvPr>
        </p:nvSpPr>
        <p:spPr/>
        <p:txBody>
          <a:bodyPr/>
          <a:lstStyle/>
          <a:p>
            <a:endParaRPr lang="en-GB">
              <a:solidFill>
                <a:prstClr val="white">
                  <a:alpha val="60000"/>
                </a:prstClr>
              </a:solidFill>
            </a:endParaRPr>
          </a:p>
        </p:txBody>
      </p:sp>
    </p:spTree>
    <p:extLst>
      <p:ext uri="{BB962C8B-B14F-4D97-AF65-F5344CB8AC3E}">
        <p14:creationId xmlns:p14="http://schemas.microsoft.com/office/powerpoint/2010/main" val="149368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5" name="Footer Placeholder 4"/>
          <p:cNvSpPr>
            <a:spLocks noGrp="1"/>
          </p:cNvSpPr>
          <p:nvPr>
            <p:ph type="ftr" sz="quarter" idx="11"/>
          </p:nvPr>
        </p:nvSpPr>
        <p:spPr/>
        <p:txBody>
          <a:bodyPr/>
          <a:lstStyle/>
          <a:p>
            <a:endParaRPr lang="en-GB">
              <a:solidFill>
                <a:prstClr val="white">
                  <a:alpha val="60000"/>
                </a:prstClr>
              </a:solidFill>
            </a:endParaRPr>
          </a:p>
        </p:txBody>
      </p:sp>
      <p:sp>
        <p:nvSpPr>
          <p:cNvPr id="6" name="Slide Number Placeholder 5"/>
          <p:cNvSpPr>
            <a:spLocks noGrp="1"/>
          </p:cNvSpPr>
          <p:nvPr>
            <p:ph type="sldNum" sz="quarter" idx="12"/>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116153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5" name="Footer Placeholder 4"/>
          <p:cNvSpPr>
            <a:spLocks noGrp="1"/>
          </p:cNvSpPr>
          <p:nvPr>
            <p:ph type="ftr" sz="quarter" idx="11"/>
          </p:nvPr>
        </p:nvSpPr>
        <p:spPr/>
        <p:txBody>
          <a:bodyPr/>
          <a:lstStyle/>
          <a:p>
            <a:endParaRPr lang="en-GB">
              <a:solidFill>
                <a:prstClr val="white">
                  <a:alpha val="60000"/>
                </a:prstClr>
              </a:solidFill>
            </a:endParaRPr>
          </a:p>
        </p:txBody>
      </p:sp>
      <p:sp>
        <p:nvSpPr>
          <p:cNvPr id="6" name="Slide Number Placeholder 5"/>
          <p:cNvSpPr>
            <a:spLocks noGrp="1"/>
          </p:cNvSpPr>
          <p:nvPr>
            <p:ph type="sldNum" sz="quarter" idx="12"/>
          </p:nvPr>
        </p:nvSpPr>
        <p:spPr/>
        <p:txBody>
          <a:body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1875184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pPr>
              <a:defRPr/>
            </a:pPr>
            <a:endParaRPr lang="en-GB">
              <a:solidFill>
                <a:srgbClr val="FFFFFF"/>
              </a:solidFill>
            </a:endParaRPr>
          </a:p>
        </p:txBody>
      </p:sp>
      <p:sp>
        <p:nvSpPr>
          <p:cNvPr id="16" name="Slide Number Placeholder 15"/>
          <p:cNvSpPr>
            <a:spLocks noGrp="1"/>
          </p:cNvSpPr>
          <p:nvPr>
            <p:ph type="sldNum" sz="quarter" idx="11"/>
          </p:nvPr>
        </p:nvSpPr>
        <p:spPr/>
        <p:txBody>
          <a:bodyPr/>
          <a:lstStyle/>
          <a:p>
            <a:pPr>
              <a:defRPr/>
            </a:pPr>
            <a:fld id="{D9CFF83B-87B7-4B23-B962-6BBD61FF1552}" type="slidenum">
              <a:rPr lang="en-GB" smtClean="0">
                <a:solidFill>
                  <a:srgbClr val="FFFFFF"/>
                </a:solidFill>
              </a:rPr>
              <a:pPr>
                <a:defRPr/>
              </a:pPr>
              <a:t>‹#›</a:t>
            </a:fld>
            <a:endParaRPr lang="en-GB">
              <a:solidFill>
                <a:srgbClr val="FFFFFF"/>
              </a:solidFill>
            </a:endParaRPr>
          </a:p>
        </p:txBody>
      </p:sp>
      <p:sp>
        <p:nvSpPr>
          <p:cNvPr id="17" name="Footer Placeholder 16"/>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pPr>
              <a:defRPr/>
            </a:pPr>
            <a:endParaRPr lang="en-GB">
              <a:solidFill>
                <a:srgbClr val="FFFFFF"/>
              </a:solidFill>
            </a:endParaRPr>
          </a:p>
        </p:txBody>
      </p:sp>
      <p:sp>
        <p:nvSpPr>
          <p:cNvPr id="15" name="Slide Number Placeholder 14"/>
          <p:cNvSpPr>
            <a:spLocks noGrp="1"/>
          </p:cNvSpPr>
          <p:nvPr>
            <p:ph type="sldNum" sz="quarter" idx="11"/>
          </p:nvPr>
        </p:nvSpPr>
        <p:spPr/>
        <p:txBody>
          <a:bodyPr/>
          <a:lstStyle/>
          <a:p>
            <a:pPr>
              <a:defRPr/>
            </a:pPr>
            <a:fld id="{3FA726CE-D4BF-4337-8564-56CDE3635DCA}" type="slidenum">
              <a:rPr lang="en-GB" smtClean="0">
                <a:solidFill>
                  <a:srgbClr val="FFFFFF"/>
                </a:solidFill>
              </a:rPr>
              <a:pPr>
                <a:defRPr/>
              </a:pPr>
              <a:t>‹#›</a:t>
            </a:fld>
            <a:endParaRPr lang="en-GB">
              <a:solidFill>
                <a:srgbClr val="FFFFFF"/>
              </a:solidFill>
            </a:endParaRPr>
          </a:p>
        </p:txBody>
      </p:sp>
      <p:sp>
        <p:nvSpPr>
          <p:cNvPr id="16" name="Footer Placeholder 15"/>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pPr>
              <a:defRPr/>
            </a:pPr>
            <a:endParaRPr lang="en-GB">
              <a:solidFill>
                <a:srgbClr val="FFFFFF"/>
              </a:solidFill>
            </a:endParaRPr>
          </a:p>
        </p:txBody>
      </p:sp>
      <p:sp>
        <p:nvSpPr>
          <p:cNvPr id="13" name="Slide Number Placeholder 12"/>
          <p:cNvSpPr>
            <a:spLocks noGrp="1"/>
          </p:cNvSpPr>
          <p:nvPr>
            <p:ph type="sldNum" sz="quarter" idx="11"/>
          </p:nvPr>
        </p:nvSpPr>
        <p:spPr/>
        <p:txBody>
          <a:bodyPr/>
          <a:lstStyle/>
          <a:p>
            <a:pPr>
              <a:defRPr/>
            </a:pPr>
            <a:fld id="{0C7B0013-DAF5-4095-AF5E-605E990D0C22}" type="slidenum">
              <a:rPr lang="en-GB" smtClean="0">
                <a:solidFill>
                  <a:srgbClr val="FFFFFF"/>
                </a:solidFill>
              </a:rPr>
              <a:pPr>
                <a:defRPr/>
              </a:pPr>
              <a:t>‹#›</a:t>
            </a:fld>
            <a:endParaRPr lang="en-GB">
              <a:solidFill>
                <a:srgbClr val="FFFFFF"/>
              </a:solidFill>
            </a:endParaRPr>
          </a:p>
        </p:txBody>
      </p:sp>
      <p:sp>
        <p:nvSpPr>
          <p:cNvPr id="14" name="Footer Placeholder 13"/>
          <p:cNvSpPr>
            <a:spLocks noGrp="1"/>
          </p:cNvSpPr>
          <p:nvPr>
            <p:ph type="ftr" sz="quarter" idx="12"/>
          </p:nvPr>
        </p:nvSpPr>
        <p:spPr/>
        <p:txBody>
          <a:bodyPr/>
          <a:lstStyle/>
          <a:p>
            <a:pPr>
              <a:defRPr/>
            </a:pPr>
            <a:endParaRPr lang="en-GB">
              <a:solidFill>
                <a:srgbClr val="FFFFFF"/>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pPr>
              <a:defRPr/>
            </a:pPr>
            <a:endParaRPr lang="en-GB">
              <a:solidFill>
                <a:srgbClr val="FFFFFF"/>
              </a:solidFill>
            </a:endParaRPr>
          </a:p>
        </p:txBody>
      </p:sp>
      <p:sp>
        <p:nvSpPr>
          <p:cNvPr id="9" name="Slide Number Placeholder 8"/>
          <p:cNvSpPr>
            <a:spLocks noGrp="1"/>
          </p:cNvSpPr>
          <p:nvPr>
            <p:ph type="sldNum" sz="quarter" idx="11"/>
          </p:nvPr>
        </p:nvSpPr>
        <p:spPr/>
        <p:txBody>
          <a:bodyPr/>
          <a:lstStyle/>
          <a:p>
            <a:pPr>
              <a:defRPr/>
            </a:pPr>
            <a:fld id="{DF248701-0AB0-4177-BA17-55AB82109EB1}" type="slidenum">
              <a:rPr lang="en-GB" smtClean="0">
                <a:solidFill>
                  <a:srgbClr val="FFFFFF"/>
                </a:solidFill>
              </a:rPr>
              <a:pPr>
                <a:defRPr/>
              </a:pPr>
              <a:t>‹#›</a:t>
            </a:fld>
            <a:endParaRPr lang="en-GB">
              <a:solidFill>
                <a:srgbClr val="FFFFFF"/>
              </a:solidFill>
            </a:endParaRPr>
          </a:p>
        </p:txBody>
      </p:sp>
      <p:sp>
        <p:nvSpPr>
          <p:cNvPr id="10" name="Footer Placeholder 9"/>
          <p:cNvSpPr>
            <a:spLocks noGrp="1"/>
          </p:cNvSpPr>
          <p:nvPr>
            <p:ph type="ftr" sz="quarter" idx="12"/>
          </p:nvPr>
        </p:nvSpPr>
        <p:spPr/>
        <p:txBody>
          <a:bodyPr/>
          <a:lstStyle/>
          <a:p>
            <a:pPr>
              <a:defRPr/>
            </a:pPr>
            <a:endParaRPr lang="en-GB">
              <a:solidFill>
                <a:srgbClr val="FFFFFF"/>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pPr>
              <a:defRPr/>
            </a:pPr>
            <a:endParaRPr lang="en-GB">
              <a:solidFill>
                <a:srgbClr val="FFFFFF"/>
              </a:solidFill>
            </a:endParaRPr>
          </a:p>
        </p:txBody>
      </p:sp>
      <p:sp>
        <p:nvSpPr>
          <p:cNvPr id="15" name="Slide Number Placeholder 14"/>
          <p:cNvSpPr>
            <a:spLocks noGrp="1"/>
          </p:cNvSpPr>
          <p:nvPr>
            <p:ph type="sldNum" sz="quarter" idx="11"/>
          </p:nvPr>
        </p:nvSpPr>
        <p:spPr/>
        <p:txBody>
          <a:bodyPr/>
          <a:lstStyle/>
          <a:p>
            <a:pPr>
              <a:defRPr/>
            </a:pPr>
            <a:fld id="{6BF03102-03DD-49CC-8765-2C737020C09D}" type="slidenum">
              <a:rPr lang="en-GB" smtClean="0">
                <a:solidFill>
                  <a:srgbClr val="FFFFFF"/>
                </a:solidFill>
              </a:rPr>
              <a:pPr>
                <a:defRPr/>
              </a:pPr>
              <a:t>‹#›</a:t>
            </a:fld>
            <a:endParaRPr lang="en-GB">
              <a:solidFill>
                <a:srgbClr val="FFFFFF"/>
              </a:solidFill>
            </a:endParaRPr>
          </a:p>
        </p:txBody>
      </p:sp>
      <p:sp>
        <p:nvSpPr>
          <p:cNvPr id="16" name="Footer Placeholder 15"/>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pPr>
              <a:defRPr/>
            </a:pPr>
            <a:endParaRPr lang="en-GB">
              <a:solidFill>
                <a:srgbClr val="FFFFFF"/>
              </a:solidFill>
            </a:endParaRPr>
          </a:p>
        </p:txBody>
      </p:sp>
      <p:sp>
        <p:nvSpPr>
          <p:cNvPr id="8" name="Slide Number Placeholder 7"/>
          <p:cNvSpPr>
            <a:spLocks noGrp="1"/>
          </p:cNvSpPr>
          <p:nvPr>
            <p:ph type="sldNum" sz="quarter" idx="11"/>
          </p:nvPr>
        </p:nvSpPr>
        <p:spPr/>
        <p:txBody>
          <a:bodyPr/>
          <a:lstStyle/>
          <a:p>
            <a:pPr>
              <a:defRPr/>
            </a:pPr>
            <a:fld id="{03F0DA6B-EEDB-432F-AFA0-18C589A5A118}" type="slidenum">
              <a:rPr lang="en-GB" smtClean="0">
                <a:solidFill>
                  <a:srgbClr val="FFFFFF"/>
                </a:solidFill>
              </a:rPr>
              <a:pPr>
                <a:defRPr/>
              </a:pPr>
              <a:t>‹#›</a:t>
            </a:fld>
            <a:endParaRPr lang="en-GB">
              <a:solidFill>
                <a:srgbClr val="FFFFFF"/>
              </a:solidFill>
            </a:endParaRPr>
          </a:p>
        </p:txBody>
      </p:sp>
      <p:sp>
        <p:nvSpPr>
          <p:cNvPr id="9" name="Footer Placeholder 8"/>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1"/>
          </p:nvPr>
        </p:nvSpPr>
        <p:spPr/>
        <p:txBody>
          <a:bodyPr/>
          <a:lstStyle/>
          <a:p>
            <a:pPr>
              <a:defRPr/>
            </a:pPr>
            <a:fld id="{25CFC9CD-B6FC-4284-B6C0-43736D766864}" type="slidenum">
              <a:rPr lang="en-GB" smtClean="0">
                <a:solidFill>
                  <a:srgbClr val="FFFFFF"/>
                </a:solidFill>
              </a:rPr>
              <a:pPr>
                <a:defRPr/>
              </a:pPr>
              <a:t>‹#›</a:t>
            </a:fld>
            <a:endParaRPr lang="en-GB">
              <a:solidFill>
                <a:srgbClr val="FFFFFF"/>
              </a:solidFill>
            </a:endParaRPr>
          </a:p>
        </p:txBody>
      </p:sp>
      <p:sp>
        <p:nvSpPr>
          <p:cNvPr id="7" name="Footer Placeholder 6"/>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pPr>
              <a:defRPr/>
            </a:pPr>
            <a:endParaRPr lang="en-GB">
              <a:solidFill>
                <a:srgbClr val="FFFFFF"/>
              </a:solidFill>
            </a:endParaRPr>
          </a:p>
        </p:txBody>
      </p:sp>
      <p:sp>
        <p:nvSpPr>
          <p:cNvPr id="16" name="Slide Number Placeholder 15"/>
          <p:cNvSpPr>
            <a:spLocks noGrp="1"/>
          </p:cNvSpPr>
          <p:nvPr>
            <p:ph type="sldNum" sz="quarter" idx="11"/>
          </p:nvPr>
        </p:nvSpPr>
        <p:spPr/>
        <p:txBody>
          <a:bodyPr/>
          <a:lstStyle/>
          <a:p>
            <a:pPr>
              <a:defRPr/>
            </a:pPr>
            <a:fld id="{8E81162E-79D1-45F5-8C01-5DE70B3C70D5}" type="slidenum">
              <a:rPr lang="en-GB" smtClean="0">
                <a:solidFill>
                  <a:srgbClr val="FFFFFF"/>
                </a:solidFill>
              </a:rPr>
              <a:pPr>
                <a:defRPr/>
              </a:pPr>
              <a:t>‹#›</a:t>
            </a:fld>
            <a:endParaRPr lang="en-GB">
              <a:solidFill>
                <a:srgbClr val="FFFFFF"/>
              </a:solidFill>
            </a:endParaRPr>
          </a:p>
        </p:txBody>
      </p:sp>
      <p:sp>
        <p:nvSpPr>
          <p:cNvPr id="17" name="Footer Placeholder 16"/>
          <p:cNvSpPr>
            <a:spLocks noGrp="1"/>
          </p:cNvSpPr>
          <p:nvPr>
            <p:ph type="ftr" sz="quarter" idx="12"/>
          </p:nvPr>
        </p:nvSpPr>
        <p:spPr/>
        <p:txBody>
          <a:bodyPr/>
          <a:lstStyle/>
          <a:p>
            <a:pPr>
              <a:defRPr/>
            </a:pPr>
            <a:endParaRPr lang="en-GB">
              <a:solidFill>
                <a:srgbClr val="FFFFFF"/>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pPr>
              <a:defRPr/>
            </a:pPr>
            <a:endParaRPr lang="en-GB">
              <a:solidFill>
                <a:srgbClr val="FFFFFF"/>
              </a:solidFill>
            </a:endParaRPr>
          </a:p>
        </p:txBody>
      </p:sp>
      <p:sp>
        <p:nvSpPr>
          <p:cNvPr id="14" name="Slide Number Placeholder 13"/>
          <p:cNvSpPr>
            <a:spLocks noGrp="1"/>
          </p:cNvSpPr>
          <p:nvPr>
            <p:ph type="sldNum" sz="quarter" idx="11"/>
          </p:nvPr>
        </p:nvSpPr>
        <p:spPr/>
        <p:txBody>
          <a:bodyPr/>
          <a:lstStyle/>
          <a:p>
            <a:pPr>
              <a:defRPr/>
            </a:pPr>
            <a:fld id="{3123E06C-0044-4120-9DD9-D7BFDD80DE24}" type="slidenum">
              <a:rPr lang="en-GB" smtClean="0">
                <a:solidFill>
                  <a:srgbClr val="FFFFFF"/>
                </a:solidFill>
              </a:rPr>
              <a:pPr>
                <a:defRPr/>
              </a:pPr>
              <a:t>‹#›</a:t>
            </a:fld>
            <a:endParaRPr lang="en-GB">
              <a:solidFill>
                <a:srgbClr val="FFFFFF"/>
              </a:solidFill>
            </a:endParaRPr>
          </a:p>
        </p:txBody>
      </p:sp>
      <p:sp>
        <p:nvSpPr>
          <p:cNvPr id="15" name="Footer Placeholder 14"/>
          <p:cNvSpPr>
            <a:spLocks noGrp="1"/>
          </p:cNvSpPr>
          <p:nvPr>
            <p:ph type="ftr" sz="quarter" idx="12"/>
          </p:nvPr>
        </p:nvSpPr>
        <p:spPr/>
        <p:txBody>
          <a:bodyPr/>
          <a:lstStyle/>
          <a:p>
            <a:pPr>
              <a:defRPr/>
            </a:pPr>
            <a:endParaRPr lang="en-GB">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GB">
              <a:solidFill>
                <a:srgbClr val="FFFFFF"/>
              </a:solidFill>
            </a:endParaRPr>
          </a:p>
        </p:txBody>
      </p:sp>
      <p:sp>
        <p:nvSpPr>
          <p:cNvPr id="5" name="Footer Placeholder 4"/>
          <p:cNvSpPr>
            <a:spLocks noGrp="1"/>
          </p:cNvSpPr>
          <p:nvPr>
            <p:ph type="ftr" sz="quarter" idx="11"/>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2"/>
          </p:nvPr>
        </p:nvSpPr>
        <p:spPr/>
        <p:txBody>
          <a:bodyPr/>
          <a:lstStyle/>
          <a:p>
            <a:pPr>
              <a:defRPr/>
            </a:pPr>
            <a:fld id="{BC21CB03-E4E9-42A3-A6EC-0FDA243BBF4E}" type="slidenum">
              <a:rPr lang="en-GB" smtClean="0">
                <a:solidFill>
                  <a:srgbClr val="FFFFFF"/>
                </a:solidFill>
              </a:rPr>
              <a:pPr>
                <a:defRPr/>
              </a:pPr>
              <a:t>‹#›</a:t>
            </a:fld>
            <a:endParaRPr lang="en-GB">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solidFill>
                <a:srgbClr val="FFFFFF"/>
              </a:solidFill>
            </a:endParaRPr>
          </a:p>
        </p:txBody>
      </p:sp>
      <p:sp>
        <p:nvSpPr>
          <p:cNvPr id="5" name="Footer Placeholder 4"/>
          <p:cNvSpPr>
            <a:spLocks noGrp="1"/>
          </p:cNvSpPr>
          <p:nvPr>
            <p:ph type="ftr" sz="quarter" idx="11"/>
          </p:nvPr>
        </p:nvSpPr>
        <p:spPr/>
        <p:txBody>
          <a:bodyPr/>
          <a:lstStyle/>
          <a:p>
            <a:pPr>
              <a:defRPr/>
            </a:pPr>
            <a:endParaRPr lang="en-GB">
              <a:solidFill>
                <a:srgbClr val="FFFFFF"/>
              </a:solidFill>
            </a:endParaRPr>
          </a:p>
        </p:txBody>
      </p:sp>
      <p:sp>
        <p:nvSpPr>
          <p:cNvPr id="6" name="Slide Number Placeholder 5"/>
          <p:cNvSpPr>
            <a:spLocks noGrp="1"/>
          </p:cNvSpPr>
          <p:nvPr>
            <p:ph type="sldNum" sz="quarter" idx="12"/>
          </p:nvPr>
        </p:nvSpPr>
        <p:spPr/>
        <p:txBody>
          <a:bodyPr/>
          <a:lstStyle/>
          <a:p>
            <a:pPr>
              <a:defRPr/>
            </a:pPr>
            <a:fld id="{63686993-C5C7-400A-A952-E368735E5679}" type="slidenum">
              <a:rPr lang="en-GB" smtClean="0">
                <a:solidFill>
                  <a:srgbClr val="FFFFFF"/>
                </a:solidFill>
              </a:rPr>
              <a:pPr>
                <a:defRPr/>
              </a:pPr>
              <a:t>‹#›</a:t>
            </a:fld>
            <a:endParaRPr lang="en-GB">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B6B4C59-3B34-40DD-9097-FC1EC99C4DC9}" type="datetimeFigureOut">
              <a:rPr lang="en-GB" smtClean="0">
                <a:solidFill>
                  <a:prstClr val="white">
                    <a:alpha val="60000"/>
                  </a:prstClr>
                </a:solidFill>
              </a:rPr>
              <a:pPr/>
              <a:t>25/03/2017</a:t>
            </a:fld>
            <a:endParaRPr lang="en-GB">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GB">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8ABCF37E-9B75-4F3E-91B6-36F0162E534F}" type="slidenum">
              <a:rPr lang="en-GB" smtClean="0">
                <a:solidFill>
                  <a:prstClr val="white">
                    <a:alpha val="60000"/>
                  </a:prstClr>
                </a:solidFill>
              </a:rPr>
              <a:pPr/>
              <a:t>‹#›</a:t>
            </a:fld>
            <a:endParaRPr lang="en-GB">
              <a:solidFill>
                <a:prstClr val="white">
                  <a:alpha val="60000"/>
                </a:prstClr>
              </a:solidFill>
            </a:endParaRPr>
          </a:p>
        </p:txBody>
      </p:sp>
    </p:spTree>
    <p:extLst>
      <p:ext uri="{BB962C8B-B14F-4D97-AF65-F5344CB8AC3E}">
        <p14:creationId xmlns:p14="http://schemas.microsoft.com/office/powerpoint/2010/main" val="244012102"/>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pPr fontAlgn="base">
              <a:spcBef>
                <a:spcPct val="0"/>
              </a:spcBef>
              <a:spcAft>
                <a:spcPct val="0"/>
              </a:spcAft>
              <a:defRPr/>
            </a:pPr>
            <a:endParaRPr lang="en-GB">
              <a:solidFill>
                <a:srgbClr val="FFFFFF"/>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pPr fontAlgn="base">
              <a:spcBef>
                <a:spcPct val="0"/>
              </a:spcBef>
              <a:spcAft>
                <a:spcPct val="0"/>
              </a:spcAft>
              <a:defRPr/>
            </a:pPr>
            <a:endParaRPr lang="en-GB">
              <a:solidFill>
                <a:srgbClr val="FFFFFF"/>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pPr fontAlgn="base">
              <a:spcBef>
                <a:spcPct val="0"/>
              </a:spcBef>
              <a:spcAft>
                <a:spcPct val="0"/>
              </a:spcAft>
              <a:defRPr/>
            </a:pPr>
            <a:fld id="{911FB550-5A5B-4BAA-9D0F-F76C44709BFE}" type="slidenum">
              <a:rPr lang="en-GB" smtClean="0">
                <a:solidFill>
                  <a:srgbClr val="FFFFFF"/>
                </a:solidFill>
              </a:rPr>
              <a:pPr fontAlgn="base">
                <a:spcBef>
                  <a:spcPct val="0"/>
                </a:spcBef>
                <a:spcAft>
                  <a:spcPct val="0"/>
                </a:spcAft>
                <a:defRPr/>
              </a:pPr>
              <a:t>‹#›</a:t>
            </a:fld>
            <a:endParaRPr lang="en-GB">
              <a:solidFill>
                <a:srgbClr val="FFFFFF"/>
              </a:solidFill>
            </a:endParaRPr>
          </a:p>
        </p:txBody>
      </p:sp>
    </p:spTree>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6.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s://www.farmsanctuary.org/learn/factory-farming/pigs-used-for-pork"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620688"/>
            <a:ext cx="8280920" cy="4680519"/>
          </a:xfrm>
          <a:prstGeom prst="rect">
            <a:avLst/>
          </a:prstGeom>
          <a:solidFill>
            <a:schemeClr val="tx1"/>
          </a:solidFill>
          <a:ln w="38100">
            <a:solidFill>
              <a:schemeClr val="tx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4892" y="700707"/>
            <a:ext cx="5961564" cy="4534592"/>
          </a:xfrm>
          <a:prstGeom prst="rect">
            <a:avLst/>
          </a:prstGeom>
        </p:spPr>
      </p:pic>
      <p:sp>
        <p:nvSpPr>
          <p:cNvPr id="8" name="TextBox 7"/>
          <p:cNvSpPr txBox="1"/>
          <p:nvPr/>
        </p:nvSpPr>
        <p:spPr>
          <a:xfrm>
            <a:off x="683568" y="980728"/>
            <a:ext cx="3384376" cy="1569660"/>
          </a:xfrm>
          <a:prstGeom prst="rect">
            <a:avLst/>
          </a:prstGeom>
          <a:noFill/>
        </p:spPr>
        <p:txBody>
          <a:bodyPr wrap="square" rtlCol="0">
            <a:spAutoFit/>
          </a:bodyPr>
          <a:lstStyle/>
          <a:p>
            <a:r>
              <a:rPr lang="en-GB" sz="4800" b="1" dirty="0">
                <a:solidFill>
                  <a:schemeClr val="bg2">
                    <a:lumMod val="60000"/>
                    <a:lumOff val="40000"/>
                  </a:schemeClr>
                </a:solidFill>
              </a:rPr>
              <a:t>The Stories We Live By</a:t>
            </a:r>
          </a:p>
        </p:txBody>
      </p:sp>
      <p:sp>
        <p:nvSpPr>
          <p:cNvPr id="11" name="TextBox 10"/>
          <p:cNvSpPr txBox="1"/>
          <p:nvPr/>
        </p:nvSpPr>
        <p:spPr>
          <a:xfrm>
            <a:off x="814314" y="2968003"/>
            <a:ext cx="3226101" cy="830997"/>
          </a:xfrm>
          <a:prstGeom prst="rect">
            <a:avLst/>
          </a:prstGeom>
          <a:noFill/>
        </p:spPr>
        <p:txBody>
          <a:bodyPr wrap="square" rtlCol="0">
            <a:spAutoFit/>
          </a:bodyPr>
          <a:lstStyle/>
          <a:p>
            <a:r>
              <a:rPr lang="en-GB" sz="2400" b="1" dirty="0">
                <a:solidFill>
                  <a:schemeClr val="bg1">
                    <a:lumMod val="50000"/>
                    <a:lumOff val="50000"/>
                  </a:schemeClr>
                </a:solidFill>
              </a:rPr>
              <a:t>A free online course in ecolinguistics</a:t>
            </a:r>
          </a:p>
        </p:txBody>
      </p:sp>
      <p:sp>
        <p:nvSpPr>
          <p:cNvPr id="12" name="TextBox 11"/>
          <p:cNvSpPr txBox="1"/>
          <p:nvPr/>
        </p:nvSpPr>
        <p:spPr>
          <a:xfrm>
            <a:off x="949330" y="5589240"/>
            <a:ext cx="4977956" cy="523220"/>
          </a:xfrm>
          <a:prstGeom prst="rect">
            <a:avLst/>
          </a:prstGeom>
          <a:noFill/>
        </p:spPr>
        <p:txBody>
          <a:bodyPr wrap="square" rtlCol="0">
            <a:spAutoFit/>
          </a:bodyPr>
          <a:lstStyle/>
          <a:p>
            <a:r>
              <a:rPr lang="en-GB" sz="2800" b="1" dirty="0"/>
              <a:t>www.storiesweliveby.org.uk</a:t>
            </a:r>
          </a:p>
        </p:txBody>
      </p:sp>
      <p:sp>
        <p:nvSpPr>
          <p:cNvPr id="13" name="TextBox 12"/>
          <p:cNvSpPr txBox="1"/>
          <p:nvPr/>
        </p:nvSpPr>
        <p:spPr>
          <a:xfrm>
            <a:off x="6228184" y="5571206"/>
            <a:ext cx="2376264" cy="923330"/>
          </a:xfrm>
          <a:prstGeom prst="rect">
            <a:avLst/>
          </a:prstGeom>
          <a:noFill/>
        </p:spPr>
        <p:txBody>
          <a:bodyPr wrap="square" rtlCol="0">
            <a:spAutoFit/>
          </a:bodyPr>
          <a:lstStyle/>
          <a:p>
            <a:r>
              <a:rPr lang="en-GB" b="1" dirty="0"/>
              <a:t>by Arran Stibbe</a:t>
            </a:r>
          </a:p>
          <a:p>
            <a:r>
              <a:rPr lang="en-GB" b="1" dirty="0"/>
              <a:t>University of Gloucestershire</a:t>
            </a:r>
          </a:p>
        </p:txBody>
      </p:sp>
    </p:spTree>
    <p:extLst>
      <p:ext uri="{BB962C8B-B14F-4D97-AF65-F5344CB8AC3E}">
        <p14:creationId xmlns:p14="http://schemas.microsoft.com/office/powerpoint/2010/main" val="40527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39752" y="2420888"/>
            <a:ext cx="4802872" cy="914400"/>
          </a:xfrm>
        </p:spPr>
        <p:txBody>
          <a:bodyPr/>
          <a:lstStyle/>
          <a:p>
            <a:r>
              <a:rPr lang="en-GB" dirty="0"/>
              <a:t>Part 4: Metaphor</a:t>
            </a:r>
          </a:p>
        </p:txBody>
      </p:sp>
    </p:spTree>
    <p:extLst>
      <p:ext uri="{BB962C8B-B14F-4D97-AF65-F5344CB8AC3E}">
        <p14:creationId xmlns:p14="http://schemas.microsoft.com/office/powerpoint/2010/main" val="316414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3553863"/>
              </p:ext>
            </p:extLst>
          </p:nvPr>
        </p:nvGraphicFramePr>
        <p:xfrm>
          <a:off x="323528" y="548680"/>
          <a:ext cx="8568952" cy="5848443"/>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3816424">
                  <a:extLst>
                    <a:ext uri="{9D8B030D-6E8A-4147-A177-3AD203B41FA5}">
                      <a16:colId xmlns:a16="http://schemas.microsoft.com/office/drawing/2014/main" val="20002"/>
                    </a:ext>
                  </a:extLst>
                </a:gridCol>
              </a:tblGrid>
              <a:tr h="428061">
                <a:tc gridSpan="2">
                  <a:txBody>
                    <a:bodyPr/>
                    <a:lstStyle/>
                    <a:p>
                      <a:r>
                        <a:rPr lang="en-GB" dirty="0"/>
                        <a:t>Social Cognition</a:t>
                      </a:r>
                    </a:p>
                  </a:txBody>
                  <a:tcPr/>
                </a:tc>
                <a:tc hMerge="1">
                  <a:txBody>
                    <a:bodyPr/>
                    <a:lstStyle/>
                    <a:p>
                      <a:endParaRPr lang="en-GB" dirty="0"/>
                    </a:p>
                  </a:txBody>
                  <a:tcPr/>
                </a:tc>
                <a:tc>
                  <a:txBody>
                    <a:bodyPr/>
                    <a:lstStyle/>
                    <a:p>
                      <a:r>
                        <a:rPr lang="en-GB" dirty="0"/>
                        <a:t>Linguistic Manifestation</a:t>
                      </a:r>
                    </a:p>
                  </a:txBody>
                  <a:tcPr/>
                </a:tc>
                <a:extLst>
                  <a:ext uri="{0D108BD9-81ED-4DB2-BD59-A6C34878D82A}">
                    <a16:rowId xmlns:a16="http://schemas.microsoft.com/office/drawing/2014/main" val="10000"/>
                  </a:ext>
                </a:extLst>
              </a:tr>
              <a:tr h="428061">
                <a:tc>
                  <a:txBody>
                    <a:bodyPr/>
                    <a:lstStyle/>
                    <a:p>
                      <a:r>
                        <a:rPr lang="en-GB" sz="1600" i="1" dirty="0"/>
                        <a:t>Type</a:t>
                      </a:r>
                    </a:p>
                  </a:txBody>
                  <a:tcPr/>
                </a:tc>
                <a:tc>
                  <a:txBody>
                    <a:bodyPr/>
                    <a:lstStyle/>
                    <a:p>
                      <a:r>
                        <a:rPr lang="en-GB" sz="1600" i="1" dirty="0"/>
                        <a:t>Explanation</a:t>
                      </a:r>
                    </a:p>
                  </a:txBody>
                  <a:tcPr/>
                </a:tc>
                <a:tc>
                  <a:txBody>
                    <a:bodyPr/>
                    <a:lstStyle/>
                    <a:p>
                      <a:r>
                        <a:rPr lang="en-GB" sz="1600" i="1" dirty="0"/>
                        <a:t>What to look for</a:t>
                      </a:r>
                    </a:p>
                  </a:txBody>
                  <a:tcPr/>
                </a:tc>
                <a:extLst>
                  <a:ext uri="{0D108BD9-81ED-4DB2-BD59-A6C34878D82A}">
                    <a16:rowId xmlns:a16="http://schemas.microsoft.com/office/drawing/2014/main" val="10001"/>
                  </a:ext>
                </a:extLst>
              </a:tr>
              <a:tr h="485526">
                <a:tc>
                  <a:txBody>
                    <a:bodyPr/>
                    <a:lstStyle/>
                    <a:p>
                      <a:pPr>
                        <a:lnSpc>
                          <a:spcPct val="115000"/>
                        </a:lnSpc>
                        <a:spcAft>
                          <a:spcPts val="0"/>
                        </a:spcAft>
                      </a:pPr>
                      <a:r>
                        <a:rPr lang="en-GB" sz="1400" dirty="0">
                          <a:effectLst/>
                          <a:latin typeface="Calibri"/>
                          <a:ea typeface="Calibri"/>
                          <a:cs typeface="Times New Roman"/>
                        </a:rPr>
                        <a:t>ideology</a:t>
                      </a:r>
                    </a:p>
                  </a:txBody>
                  <a:tcPr marL="68580" marR="68580" marT="0" marB="0"/>
                </a:tc>
                <a:tc>
                  <a:txBody>
                    <a:bodyPr/>
                    <a:lstStyle/>
                    <a:p>
                      <a:pPr>
                        <a:lnSpc>
                          <a:spcPct val="115000"/>
                        </a:lnSpc>
                        <a:spcAft>
                          <a:spcPts val="0"/>
                        </a:spcAft>
                      </a:pPr>
                      <a:r>
                        <a:rPr lang="en-GB" sz="1400" dirty="0">
                          <a:effectLst/>
                          <a:latin typeface="Calibri"/>
                          <a:ea typeface="Calibri"/>
                          <a:cs typeface="Times New Roman"/>
                        </a:rPr>
                        <a:t>a story of how the world is and should be which is shared by members of a group</a:t>
                      </a:r>
                    </a:p>
                  </a:txBody>
                  <a:tcPr marL="68580" marR="68580" marT="0" marB="0"/>
                </a:tc>
                <a:tc>
                  <a:txBody>
                    <a:bodyPr/>
                    <a:lstStyle/>
                    <a:p>
                      <a:pPr>
                        <a:lnSpc>
                          <a:spcPct val="115000"/>
                        </a:lnSpc>
                        <a:spcAft>
                          <a:spcPts val="0"/>
                        </a:spcAft>
                      </a:pPr>
                      <a:r>
                        <a:rPr lang="en-GB" sz="1400" dirty="0">
                          <a:effectLst/>
                          <a:latin typeface="Calibri"/>
                          <a:ea typeface="Calibri"/>
                          <a:cs typeface="Times New Roman"/>
                        </a:rPr>
                        <a:t>discourses, i.e., clusters of linguistic features characteristically used by the group</a:t>
                      </a:r>
                    </a:p>
                  </a:txBody>
                  <a:tcPr marL="68580" marR="68580" marT="0" marB="0"/>
                </a:tc>
                <a:extLst>
                  <a:ext uri="{0D108BD9-81ED-4DB2-BD59-A6C34878D82A}">
                    <a16:rowId xmlns:a16="http://schemas.microsoft.com/office/drawing/2014/main" val="10002"/>
                  </a:ext>
                </a:extLst>
              </a:tr>
              <a:tr h="485526">
                <a:tc>
                  <a:txBody>
                    <a:bodyPr/>
                    <a:lstStyle/>
                    <a:p>
                      <a:pPr>
                        <a:lnSpc>
                          <a:spcPct val="115000"/>
                        </a:lnSpc>
                        <a:spcAft>
                          <a:spcPts val="0"/>
                        </a:spcAft>
                      </a:pPr>
                      <a:r>
                        <a:rPr lang="en-GB" sz="1400" dirty="0">
                          <a:effectLst/>
                          <a:latin typeface="Calibri"/>
                          <a:ea typeface="Calibri"/>
                          <a:cs typeface="Times New Roman"/>
                        </a:rPr>
                        <a:t>framing</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a story that uses a packet of knowledge about an area of life (a frame) to structure another area of life</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trigger words which bring a frame to mind </a:t>
                      </a:r>
                    </a:p>
                  </a:txBody>
                  <a:tcPr marL="68580" marR="68580" marT="0" marB="0">
                    <a:solidFill>
                      <a:schemeClr val="accent4">
                        <a:lumMod val="20000"/>
                        <a:lumOff val="80000"/>
                      </a:schemeClr>
                    </a:solidFill>
                  </a:tcPr>
                </a:tc>
                <a:extLst>
                  <a:ext uri="{0D108BD9-81ED-4DB2-BD59-A6C34878D82A}">
                    <a16:rowId xmlns:a16="http://schemas.microsoft.com/office/drawing/2014/main" val="10003"/>
                  </a:ext>
                </a:extLst>
              </a:tr>
              <a:tr h="485526">
                <a:tc>
                  <a:txBody>
                    <a:bodyPr/>
                    <a:lstStyle/>
                    <a:p>
                      <a:pPr>
                        <a:lnSpc>
                          <a:spcPct val="115000"/>
                        </a:lnSpc>
                        <a:spcAft>
                          <a:spcPts val="0"/>
                        </a:spcAft>
                      </a:pPr>
                      <a:r>
                        <a:rPr lang="en-GB" sz="1400">
                          <a:effectLst/>
                          <a:latin typeface="Calibri"/>
                          <a:ea typeface="Calibri"/>
                          <a:cs typeface="Times New Roman"/>
                        </a:rPr>
                        <a:t>metaphor (a type of framing)</a:t>
                      </a:r>
                    </a:p>
                  </a:txBody>
                  <a:tcPr marL="68580" marR="68580" marT="0" marB="0">
                    <a:solidFill>
                      <a:srgbClr val="FFFF00"/>
                    </a:solidFill>
                  </a:tcPr>
                </a:tc>
                <a:tc>
                  <a:txBody>
                    <a:bodyPr/>
                    <a:lstStyle/>
                    <a:p>
                      <a:pPr>
                        <a:lnSpc>
                          <a:spcPct val="115000"/>
                        </a:lnSpc>
                        <a:spcAft>
                          <a:spcPts val="0"/>
                        </a:spcAft>
                      </a:pPr>
                      <a:r>
                        <a:rPr lang="en-GB" sz="1400" dirty="0">
                          <a:effectLst/>
                          <a:latin typeface="Calibri"/>
                          <a:ea typeface="Calibri"/>
                          <a:cs typeface="Times New Roman"/>
                        </a:rPr>
                        <a:t>a story that uses a frame to structure a distinct and clearly different area of life</a:t>
                      </a:r>
                    </a:p>
                  </a:txBody>
                  <a:tcPr marL="68580" marR="68580" marT="0" marB="0">
                    <a:solidFill>
                      <a:srgbClr val="FFFF00"/>
                    </a:solidFill>
                  </a:tcPr>
                </a:tc>
                <a:tc>
                  <a:txBody>
                    <a:bodyPr/>
                    <a:lstStyle/>
                    <a:p>
                      <a:pPr>
                        <a:lnSpc>
                          <a:spcPct val="115000"/>
                        </a:lnSpc>
                        <a:spcAft>
                          <a:spcPts val="0"/>
                        </a:spcAft>
                      </a:pPr>
                      <a:r>
                        <a:rPr lang="en-GB" sz="1400" dirty="0">
                          <a:effectLst/>
                          <a:latin typeface="Calibri"/>
                          <a:ea typeface="Calibri"/>
                          <a:cs typeface="Times New Roman"/>
                        </a:rPr>
                        <a:t>trigger words which bring a specific and distinct frame to mind</a:t>
                      </a:r>
                    </a:p>
                  </a:txBody>
                  <a:tcPr marL="68580" marR="68580" marT="0" marB="0">
                    <a:solidFill>
                      <a:srgbClr val="FFFF00"/>
                    </a:solidFill>
                  </a:tcPr>
                </a:tc>
                <a:extLst>
                  <a:ext uri="{0D108BD9-81ED-4DB2-BD59-A6C34878D82A}">
                    <a16:rowId xmlns:a16="http://schemas.microsoft.com/office/drawing/2014/main" val="10004"/>
                  </a:ext>
                </a:extLst>
              </a:tr>
              <a:tr h="575769">
                <a:tc>
                  <a:txBody>
                    <a:bodyPr/>
                    <a:lstStyle/>
                    <a:p>
                      <a:pPr>
                        <a:lnSpc>
                          <a:spcPct val="115000"/>
                        </a:lnSpc>
                        <a:spcAft>
                          <a:spcPts val="0"/>
                        </a:spcAft>
                      </a:pPr>
                      <a:r>
                        <a:rPr lang="en-GB" sz="1400" dirty="0">
                          <a:effectLst/>
                          <a:latin typeface="Calibri"/>
                          <a:ea typeface="Calibri"/>
                          <a:cs typeface="Times New Roman"/>
                        </a:rPr>
                        <a:t>evaluation</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a story about whether an area of life is good or bad </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appraisal patterns, i.e., patterns of language which represent an area of life positively or negatively </a:t>
                      </a:r>
                    </a:p>
                  </a:txBody>
                  <a:tcPr marL="68580" marR="68580" marT="0" marB="0">
                    <a:solidFill>
                      <a:schemeClr val="accent4">
                        <a:lumMod val="20000"/>
                        <a:lumOff val="80000"/>
                      </a:schemeClr>
                    </a:solidFill>
                  </a:tcPr>
                </a:tc>
                <a:extLst>
                  <a:ext uri="{0D108BD9-81ED-4DB2-BD59-A6C34878D82A}">
                    <a16:rowId xmlns:a16="http://schemas.microsoft.com/office/drawing/2014/main" val="10005"/>
                  </a:ext>
                </a:extLst>
              </a:tr>
              <a:tr h="485526">
                <a:tc>
                  <a:txBody>
                    <a:bodyPr/>
                    <a:lstStyle/>
                    <a:p>
                      <a:pPr>
                        <a:lnSpc>
                          <a:spcPct val="115000"/>
                        </a:lnSpc>
                        <a:spcAft>
                          <a:spcPts val="0"/>
                        </a:spcAft>
                      </a:pPr>
                      <a:r>
                        <a:rPr lang="en-GB" sz="1400">
                          <a:effectLst/>
                          <a:latin typeface="Calibri"/>
                          <a:ea typeface="Calibri"/>
                          <a:cs typeface="Times New Roman"/>
                        </a:rPr>
                        <a:t>identity</a:t>
                      </a:r>
                    </a:p>
                  </a:txBody>
                  <a:tcPr marL="68580" marR="68580" marT="0" marB="0"/>
                </a:tc>
                <a:tc>
                  <a:txBody>
                    <a:bodyPr/>
                    <a:lstStyle/>
                    <a:p>
                      <a:pPr>
                        <a:lnSpc>
                          <a:spcPct val="115000"/>
                        </a:lnSpc>
                        <a:spcAft>
                          <a:spcPts val="0"/>
                        </a:spcAft>
                      </a:pPr>
                      <a:r>
                        <a:rPr lang="en-GB" sz="1400" dirty="0">
                          <a:effectLst/>
                          <a:latin typeface="Calibri"/>
                          <a:ea typeface="Calibri"/>
                          <a:cs typeface="Times New Roman"/>
                        </a:rPr>
                        <a:t>a story about what it means to be a particular kind of person </a:t>
                      </a:r>
                    </a:p>
                  </a:txBody>
                  <a:tcPr marL="68580" marR="68580" marT="0" marB="0"/>
                </a:tc>
                <a:tc>
                  <a:txBody>
                    <a:bodyPr/>
                    <a:lstStyle/>
                    <a:p>
                      <a:pPr>
                        <a:lnSpc>
                          <a:spcPct val="115000"/>
                        </a:lnSpc>
                        <a:spcAft>
                          <a:spcPts val="0"/>
                        </a:spcAft>
                      </a:pPr>
                      <a:r>
                        <a:rPr lang="en-GB" sz="1400">
                          <a:effectLst/>
                          <a:latin typeface="Calibri"/>
                          <a:ea typeface="Calibri"/>
                          <a:cs typeface="Times New Roman"/>
                        </a:rPr>
                        <a:t>forms of language which define the characteristics of certain kinds of people</a:t>
                      </a:r>
                    </a:p>
                  </a:txBody>
                  <a:tcPr marL="68580" marR="68580" marT="0" marB="0"/>
                </a:tc>
                <a:extLst>
                  <a:ext uri="{0D108BD9-81ED-4DB2-BD59-A6C34878D82A}">
                    <a16:rowId xmlns:a16="http://schemas.microsoft.com/office/drawing/2014/main" val="10006"/>
                  </a:ext>
                </a:extLst>
              </a:tr>
              <a:tr h="728289">
                <a:tc>
                  <a:txBody>
                    <a:bodyPr/>
                    <a:lstStyle/>
                    <a:p>
                      <a:pPr>
                        <a:lnSpc>
                          <a:spcPct val="115000"/>
                        </a:lnSpc>
                        <a:spcAft>
                          <a:spcPts val="0"/>
                        </a:spcAft>
                      </a:pPr>
                      <a:r>
                        <a:rPr lang="en-GB" sz="1400">
                          <a:effectLst/>
                          <a:latin typeface="Calibri"/>
                          <a:ea typeface="Calibri"/>
                          <a:cs typeface="Times New Roman"/>
                        </a:rPr>
                        <a:t>conviction</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a:effectLst/>
                          <a:latin typeface="Calibri"/>
                          <a:ea typeface="Calibri"/>
                          <a:cs typeface="Times New Roman"/>
                        </a:rPr>
                        <a:t>a story about whether a particular description of the world is true, uncertain or false</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facticity patterns, i.e., patterns of linguistic features which represent descriptions of the world as true, uncertain or false </a:t>
                      </a:r>
                    </a:p>
                  </a:txBody>
                  <a:tcPr marL="68580" marR="68580" marT="0" marB="0">
                    <a:solidFill>
                      <a:schemeClr val="accent4">
                        <a:lumMod val="20000"/>
                        <a:lumOff val="80000"/>
                      </a:schemeClr>
                    </a:solidFill>
                  </a:tcPr>
                </a:tc>
                <a:extLst>
                  <a:ext uri="{0D108BD9-81ED-4DB2-BD59-A6C34878D82A}">
                    <a16:rowId xmlns:a16="http://schemas.microsoft.com/office/drawing/2014/main" val="10007"/>
                  </a:ext>
                </a:extLst>
              </a:tr>
              <a:tr h="728289">
                <a:tc>
                  <a:txBody>
                    <a:bodyPr/>
                    <a:lstStyle/>
                    <a:p>
                      <a:pPr>
                        <a:lnSpc>
                          <a:spcPct val="115000"/>
                        </a:lnSpc>
                        <a:spcAft>
                          <a:spcPts val="0"/>
                        </a:spcAft>
                      </a:pPr>
                      <a:r>
                        <a:rPr lang="en-GB" sz="1400">
                          <a:effectLst/>
                          <a:latin typeface="Calibri"/>
                          <a:ea typeface="Calibri"/>
                          <a:cs typeface="Times New Roman"/>
                        </a:rPr>
                        <a:t>erasure</a:t>
                      </a:r>
                    </a:p>
                  </a:txBody>
                  <a:tcPr marL="68580" marR="68580" marT="0" marB="0"/>
                </a:tc>
                <a:tc>
                  <a:txBody>
                    <a:bodyPr/>
                    <a:lstStyle/>
                    <a:p>
                      <a:pPr>
                        <a:lnSpc>
                          <a:spcPct val="115000"/>
                        </a:lnSpc>
                        <a:spcAft>
                          <a:spcPts val="0"/>
                        </a:spcAft>
                      </a:pPr>
                      <a:r>
                        <a:rPr lang="en-GB" sz="1400" dirty="0">
                          <a:effectLst/>
                          <a:latin typeface="Calibri"/>
                          <a:ea typeface="Calibri"/>
                          <a:cs typeface="Times New Roman"/>
                        </a:rPr>
                        <a:t>a story that an area of life is unimportant or unworthy of consideration</a:t>
                      </a:r>
                    </a:p>
                  </a:txBody>
                  <a:tcPr marL="68580" marR="68580" marT="0" marB="0"/>
                </a:tc>
                <a:tc>
                  <a:txBody>
                    <a:bodyPr/>
                    <a:lstStyle/>
                    <a:p>
                      <a:pPr>
                        <a:lnSpc>
                          <a:spcPct val="115000"/>
                        </a:lnSpc>
                        <a:spcAft>
                          <a:spcPts val="0"/>
                        </a:spcAft>
                      </a:pPr>
                      <a:r>
                        <a:rPr lang="en-GB" sz="1400" dirty="0">
                          <a:effectLst/>
                          <a:latin typeface="Calibri"/>
                          <a:ea typeface="Calibri"/>
                          <a:cs typeface="Times New Roman"/>
                        </a:rPr>
                        <a:t>patterns of language which fail to represent a particular area of life at all, or which background or distort it</a:t>
                      </a:r>
                    </a:p>
                  </a:txBody>
                  <a:tcPr marL="68580" marR="68580" marT="0" marB="0"/>
                </a:tc>
                <a:extLst>
                  <a:ext uri="{0D108BD9-81ED-4DB2-BD59-A6C34878D82A}">
                    <a16:rowId xmlns:a16="http://schemas.microsoft.com/office/drawing/2014/main" val="10008"/>
                  </a:ext>
                </a:extLst>
              </a:tr>
              <a:tr h="485526">
                <a:tc>
                  <a:txBody>
                    <a:bodyPr/>
                    <a:lstStyle/>
                    <a:p>
                      <a:pPr>
                        <a:lnSpc>
                          <a:spcPct val="115000"/>
                        </a:lnSpc>
                        <a:spcAft>
                          <a:spcPts val="0"/>
                        </a:spcAft>
                      </a:pPr>
                      <a:r>
                        <a:rPr lang="en-GB" sz="1400" dirty="0">
                          <a:effectLst/>
                          <a:latin typeface="Calibri"/>
                          <a:ea typeface="Calibri"/>
                          <a:cs typeface="Times New Roman"/>
                        </a:rPr>
                        <a:t>salience</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a story that an area of life is important and worthy of consideration</a:t>
                      </a:r>
                    </a:p>
                  </a:txBody>
                  <a:tcPr marL="68580" marR="6858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patterns of language which give prominence to an area of life</a:t>
                      </a:r>
                    </a:p>
                  </a:txBody>
                  <a:tcPr marL="68580" marR="68580" marT="0" marB="0">
                    <a:solidFill>
                      <a:schemeClr val="accent4">
                        <a:lumMod val="20000"/>
                        <a:lumOff val="8000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598495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4876800"/>
            <a:ext cx="7971224" cy="914400"/>
          </a:xfrm>
        </p:spPr>
        <p:txBody>
          <a:bodyPr/>
          <a:lstStyle/>
          <a:p>
            <a:r>
              <a:rPr lang="en-GB" dirty="0"/>
              <a:t>Metaphor </a:t>
            </a:r>
            <a:r>
              <a:rPr lang="en-GB" sz="3200" dirty="0"/>
              <a:t>(a type of framing)</a:t>
            </a:r>
          </a:p>
        </p:txBody>
      </p:sp>
      <p:sp>
        <p:nvSpPr>
          <p:cNvPr id="5" name="Content Placeholder 4"/>
          <p:cNvSpPr>
            <a:spLocks noGrp="1"/>
          </p:cNvSpPr>
          <p:nvPr>
            <p:ph idx="1"/>
          </p:nvPr>
        </p:nvSpPr>
        <p:spPr/>
        <p:txBody>
          <a:bodyPr/>
          <a:lstStyle/>
          <a:p>
            <a:pPr>
              <a:lnSpc>
                <a:spcPct val="115000"/>
              </a:lnSpc>
            </a:pPr>
            <a:r>
              <a:rPr lang="en-GB" sz="2400" dirty="0">
                <a:effectLst/>
                <a:ea typeface="Calibri"/>
                <a:cs typeface="Times New Roman"/>
              </a:rPr>
              <a:t>A story that uses a frame to structure a distinct and clearly different area of life</a:t>
            </a:r>
          </a:p>
        </p:txBody>
      </p:sp>
    </p:spTree>
    <p:extLst>
      <p:ext uri="{BB962C8B-B14F-4D97-AF65-F5344CB8AC3E}">
        <p14:creationId xmlns:p14="http://schemas.microsoft.com/office/powerpoint/2010/main" val="496200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99592" y="4437112"/>
            <a:ext cx="7543800" cy="2138536"/>
          </a:xfrm>
          <a:solidFill>
            <a:schemeClr val="tx1"/>
          </a:solidFill>
        </p:spPr>
        <p:txBody>
          <a:bodyPr/>
          <a:lstStyle/>
          <a:p>
            <a:pPr lvl="0"/>
            <a:r>
              <a:rPr lang="en-GB" sz="2400" dirty="0">
                <a:solidFill>
                  <a:schemeClr val="bg1"/>
                </a:solidFill>
                <a:effectLst/>
              </a:rPr>
              <a:t>The breeding sow should be thought of as, and treated as, a valuable piece of machinery whose function is to pump out baby pigs like a sausage machine. </a:t>
            </a:r>
            <a:br>
              <a:rPr lang="en-GB" sz="2400" dirty="0">
                <a:solidFill>
                  <a:schemeClr val="bg1"/>
                </a:solidFill>
                <a:effectLst/>
              </a:rPr>
            </a:br>
            <a:br>
              <a:rPr lang="en-GB" sz="2800" dirty="0">
                <a:solidFill>
                  <a:schemeClr val="bg1"/>
                </a:solidFill>
              </a:rPr>
            </a:br>
            <a:r>
              <a:rPr lang="en-GB" sz="1800" dirty="0">
                <a:solidFill>
                  <a:schemeClr val="bg1"/>
                </a:solidFill>
              </a:rPr>
              <a:t>(</a:t>
            </a:r>
            <a:r>
              <a:rPr lang="en-GB" sz="1800" dirty="0">
                <a:solidFill>
                  <a:schemeClr val="bg1"/>
                </a:solidFill>
                <a:effectLst/>
              </a:rPr>
              <a:t>Walls Meat Company manager in Singer 1990, p. 126)</a:t>
            </a:r>
            <a:endParaRPr lang="en-GB" sz="1800" dirty="0">
              <a:solidFill>
                <a:schemeClr val="bg1"/>
              </a:solidFill>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34" y="-1"/>
            <a:ext cx="8933153" cy="401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3720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a:p>
        </p:txBody>
      </p:sp>
      <p:sp>
        <p:nvSpPr>
          <p:cNvPr id="4" name="Rectangle 3"/>
          <p:cNvSpPr/>
          <p:nvPr/>
        </p:nvSpPr>
        <p:spPr>
          <a:xfrm>
            <a:off x="395536" y="2420888"/>
            <a:ext cx="8280920" cy="3354765"/>
          </a:xfrm>
          <a:prstGeom prst="rect">
            <a:avLst/>
          </a:prstGeom>
          <a:solidFill>
            <a:schemeClr val="tx1"/>
          </a:solidFill>
          <a:ln>
            <a:solidFill>
              <a:schemeClr val="tx1"/>
            </a:solidFill>
          </a:ln>
        </p:spPr>
        <p:txBody>
          <a:bodyPr wrap="square">
            <a:spAutoFit/>
          </a:bodyPr>
          <a:lstStyle/>
          <a:p>
            <a:pPr marL="285750" indent="-285750">
              <a:buFont typeface="Arial" panose="020B0604020202020204" pitchFamily="34" charset="0"/>
              <a:buChar char="•"/>
            </a:pPr>
            <a:r>
              <a:rPr lang="en-GB" sz="2400" dirty="0">
                <a:solidFill>
                  <a:schemeClr val="bg2"/>
                </a:solidFill>
              </a:rPr>
              <a:t>As long as boars remain </a:t>
            </a:r>
            <a:r>
              <a:rPr lang="en-GB" sz="2400" b="1" i="1" dirty="0">
                <a:solidFill>
                  <a:schemeClr val="bg2"/>
                </a:solidFill>
              </a:rPr>
              <a:t>structurally sound </a:t>
            </a:r>
            <a:r>
              <a:rPr lang="en-GB" sz="2400" dirty="0">
                <a:solidFill>
                  <a:schemeClr val="bg2"/>
                </a:solidFill>
              </a:rPr>
              <a:t>and are aggressive breeders, fertility is generally maintained. </a:t>
            </a:r>
          </a:p>
          <a:p>
            <a:pPr marL="285750" indent="-285750">
              <a:buFont typeface="Arial" panose="020B0604020202020204" pitchFamily="34" charset="0"/>
              <a:buChar char="•"/>
            </a:pPr>
            <a:r>
              <a:rPr lang="en-GB" sz="2400" dirty="0">
                <a:solidFill>
                  <a:schemeClr val="bg2"/>
                </a:solidFill>
              </a:rPr>
              <a:t>Adequate </a:t>
            </a:r>
            <a:r>
              <a:rPr lang="en-GB" sz="2400" b="1" i="1" dirty="0">
                <a:solidFill>
                  <a:schemeClr val="bg2"/>
                </a:solidFill>
              </a:rPr>
              <a:t>boar power </a:t>
            </a:r>
            <a:r>
              <a:rPr lang="en-GB" sz="2400" dirty="0">
                <a:solidFill>
                  <a:schemeClr val="bg2"/>
                </a:solidFill>
              </a:rPr>
              <a:t>is critically essential to take advantage of </a:t>
            </a:r>
            <a:r>
              <a:rPr lang="en-GB" sz="2400" b="1" i="1" dirty="0">
                <a:solidFill>
                  <a:schemeClr val="bg2"/>
                </a:solidFill>
              </a:rPr>
              <a:t>synchronization</a:t>
            </a:r>
            <a:r>
              <a:rPr lang="en-GB" sz="2400" dirty="0">
                <a:solidFill>
                  <a:schemeClr val="bg2"/>
                </a:solidFill>
              </a:rPr>
              <a:t> of postweaning heat. </a:t>
            </a:r>
          </a:p>
          <a:p>
            <a:pPr marL="285750" indent="-285750">
              <a:buFont typeface="Arial" panose="020B0604020202020204" pitchFamily="34" charset="0"/>
              <a:buChar char="•"/>
            </a:pPr>
            <a:r>
              <a:rPr lang="en-GB" sz="2400" dirty="0">
                <a:solidFill>
                  <a:schemeClr val="bg2"/>
                </a:solidFill>
              </a:rPr>
              <a:t>Pigs suppress eating and increase </a:t>
            </a:r>
            <a:r>
              <a:rPr lang="en-GB" sz="2400" b="1" i="1" dirty="0">
                <a:solidFill>
                  <a:schemeClr val="bg2"/>
                </a:solidFill>
              </a:rPr>
              <a:t>water intake </a:t>
            </a:r>
            <a:r>
              <a:rPr lang="en-GB" sz="2400" dirty="0">
                <a:solidFill>
                  <a:schemeClr val="bg2"/>
                </a:solidFill>
              </a:rPr>
              <a:t>during periods of heat stress.</a:t>
            </a:r>
          </a:p>
          <a:p>
            <a:pPr marL="285750" indent="-285750">
              <a:buFont typeface="Arial" panose="020B0604020202020204" pitchFamily="34" charset="0"/>
              <a:buChar char="•"/>
            </a:pPr>
            <a:r>
              <a:rPr lang="en-GB" sz="2400" dirty="0">
                <a:solidFill>
                  <a:schemeClr val="bg2"/>
                </a:solidFill>
              </a:rPr>
              <a:t>To prevent </a:t>
            </a:r>
            <a:r>
              <a:rPr lang="en-GB" sz="2400" b="1" i="1" dirty="0">
                <a:solidFill>
                  <a:schemeClr val="bg2"/>
                </a:solidFill>
              </a:rPr>
              <a:t>sow breakdown </a:t>
            </a:r>
            <a:r>
              <a:rPr lang="en-GB" sz="2400" dirty="0">
                <a:solidFill>
                  <a:schemeClr val="bg2"/>
                </a:solidFill>
              </a:rPr>
              <a:t>make sure the lactation ration is properly fortified</a:t>
            </a:r>
          </a:p>
          <a:p>
            <a:r>
              <a:rPr lang="en-GB" sz="2000" dirty="0">
                <a:solidFill>
                  <a:schemeClr val="bg2"/>
                </a:solidFill>
              </a:rPr>
              <a:t>				</a:t>
            </a:r>
            <a:r>
              <a:rPr lang="en-GB" sz="1600" dirty="0">
                <a:solidFill>
                  <a:schemeClr val="bg2"/>
                </a:solidFill>
              </a:rPr>
              <a:t>(from PIH factsheets 1, 8, 54, and 48 respectively)</a:t>
            </a:r>
          </a:p>
        </p:txBody>
      </p:sp>
      <p:sp>
        <p:nvSpPr>
          <p:cNvPr id="6" name="Rectangle 5"/>
          <p:cNvSpPr/>
          <p:nvPr/>
        </p:nvSpPr>
        <p:spPr>
          <a:xfrm>
            <a:off x="955337" y="731520"/>
            <a:ext cx="7305334" cy="923330"/>
          </a:xfrm>
          <a:prstGeom prst="rect">
            <a:avLst/>
          </a:prstGeom>
          <a:solidFill>
            <a:srgbClr val="FF0000"/>
          </a:solidFill>
        </p:spPr>
        <p:txBody>
          <a:bodyPr wrap="none" lIns="91440" tIns="45720" rIns="91440" bIns="45720">
            <a:spAutoFit/>
          </a:bodyPr>
          <a:lstStyle/>
          <a:p>
            <a:pPr algn="ctr"/>
            <a:r>
              <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Pork Industry Handbook</a:t>
            </a:r>
          </a:p>
        </p:txBody>
      </p:sp>
    </p:spTree>
    <p:extLst>
      <p:ext uri="{BB962C8B-B14F-4D97-AF65-F5344CB8AC3E}">
        <p14:creationId xmlns:p14="http://schemas.microsoft.com/office/powerpoint/2010/main" val="3454949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s://www.farmsanctuary.org/wp-content/uploads/2012/06/pigs6_300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768"/>
            <a:ext cx="5161931" cy="291917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www.farmsanctuary.org/wp-content/uploads/2012/06/pigs15_300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335" y="2924943"/>
            <a:ext cx="6826665" cy="3933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222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descr="http://www171.lunapic.com/editor/p-trans.php?preview=1&amp;fuzz=5&amp;x=463&amp;y=401&amp;rand=190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GB">
              <a:solidFill>
                <a:prstClr val="white"/>
              </a:solidFill>
              <a:latin typeface="Calibri"/>
            </a:endParaRPr>
          </a:p>
        </p:txBody>
      </p:sp>
      <p:sp>
        <p:nvSpPr>
          <p:cNvPr id="6" name="Content Placeholder 7"/>
          <p:cNvSpPr txBox="1">
            <a:spLocks/>
          </p:cNvSpPr>
          <p:nvPr/>
        </p:nvSpPr>
        <p:spPr>
          <a:xfrm>
            <a:off x="246419" y="4005064"/>
            <a:ext cx="3672408" cy="648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2000" cap="small" dirty="0">
                <a:solidFill>
                  <a:prstClr val="white"/>
                </a:solidFill>
              </a:rPr>
              <a:t>PIGS ARE MACHINES</a:t>
            </a:r>
          </a:p>
        </p:txBody>
      </p:sp>
      <p:sp>
        <p:nvSpPr>
          <p:cNvPr id="15" name="Content Placeholder 7"/>
          <p:cNvSpPr txBox="1">
            <a:spLocks/>
          </p:cNvSpPr>
          <p:nvPr/>
        </p:nvSpPr>
        <p:spPr>
          <a:xfrm>
            <a:off x="995256" y="775361"/>
            <a:ext cx="2033749" cy="556385"/>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Metaphor </a:t>
            </a:r>
            <a:r>
              <a:rPr lang="en-GB" b="1" dirty="0">
                <a:solidFill>
                  <a:srgbClr val="FFC000"/>
                </a:solidFill>
              </a:rPr>
              <a:t> </a:t>
            </a:r>
          </a:p>
        </p:txBody>
      </p:sp>
      <p:sp>
        <p:nvSpPr>
          <p:cNvPr id="16" name="Content Placeholder 7"/>
          <p:cNvSpPr txBox="1">
            <a:spLocks/>
          </p:cNvSpPr>
          <p:nvPr/>
        </p:nvSpPr>
        <p:spPr>
          <a:xfrm>
            <a:off x="4065706" y="665996"/>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Language</a:t>
            </a:r>
          </a:p>
        </p:txBody>
      </p:sp>
      <p:sp>
        <p:nvSpPr>
          <p:cNvPr id="17" name="Content Placeholder 7"/>
          <p:cNvSpPr txBox="1">
            <a:spLocks/>
          </p:cNvSpPr>
          <p:nvPr/>
        </p:nvSpPr>
        <p:spPr>
          <a:xfrm>
            <a:off x="460375" y="1331745"/>
            <a:ext cx="3103513" cy="705254"/>
          </a:xfrm>
          <a:prstGeom prst="rect">
            <a:avLst/>
          </a:prstGeom>
        </p:spPr>
        <p:txBody>
          <a:bodyPr vert="horz" lIns="91440" tIns="45720" rIns="91440" bIns="45720" rtlCol="0" anchor="ctr">
            <a:normAutofit fontScale="77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prstClr val="white"/>
                </a:solidFill>
              </a:rPr>
              <a:t>a story which uses a very different frame to structure an area of life</a:t>
            </a:r>
          </a:p>
        </p:txBody>
      </p:sp>
      <p:sp>
        <p:nvSpPr>
          <p:cNvPr id="18" name="Content Placeholder 7"/>
          <p:cNvSpPr txBox="1">
            <a:spLocks/>
          </p:cNvSpPr>
          <p:nvPr/>
        </p:nvSpPr>
        <p:spPr>
          <a:xfrm>
            <a:off x="3933683" y="1411846"/>
            <a:ext cx="2702562" cy="545052"/>
          </a:xfrm>
          <a:prstGeom prst="rect">
            <a:avLst/>
          </a:prstGeom>
        </p:spPr>
        <p:txBody>
          <a:bodyPr vert="horz" lIns="91440" tIns="45720" rIns="91440" bIns="45720" rtlCol="0" anchor="ctr">
            <a:no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1600" b="1" dirty="0">
                <a:solidFill>
                  <a:prstClr val="white"/>
                </a:solidFill>
              </a:rPr>
              <a:t>trigger words which activate a frame</a:t>
            </a:r>
          </a:p>
        </p:txBody>
      </p:sp>
      <p:sp>
        <p:nvSpPr>
          <p:cNvPr id="19" name="Content Placeholder 7"/>
          <p:cNvSpPr txBox="1">
            <a:spLocks/>
          </p:cNvSpPr>
          <p:nvPr/>
        </p:nvSpPr>
        <p:spPr>
          <a:xfrm>
            <a:off x="6783420" y="665996"/>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Impact</a:t>
            </a:r>
          </a:p>
        </p:txBody>
      </p:sp>
      <p:sp>
        <p:nvSpPr>
          <p:cNvPr id="20" name="Content Placeholder 7"/>
          <p:cNvSpPr txBox="1">
            <a:spLocks/>
          </p:cNvSpPr>
          <p:nvPr/>
        </p:nvSpPr>
        <p:spPr>
          <a:xfrm>
            <a:off x="7015283" y="1331745"/>
            <a:ext cx="2054489" cy="570025"/>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1600" b="1" dirty="0">
                <a:solidFill>
                  <a:prstClr val="white"/>
                </a:solidFill>
              </a:rPr>
              <a:t>impact on the world</a:t>
            </a:r>
          </a:p>
        </p:txBody>
      </p:sp>
      <p:sp>
        <p:nvSpPr>
          <p:cNvPr id="25" name="Content Placeholder 7"/>
          <p:cNvSpPr txBox="1">
            <a:spLocks/>
          </p:cNvSpPr>
          <p:nvPr/>
        </p:nvSpPr>
        <p:spPr>
          <a:xfrm>
            <a:off x="11654" y="7937"/>
            <a:ext cx="9132346" cy="556385"/>
          </a:xfrm>
          <a:prstGeom prst="rect">
            <a:avLst/>
          </a:prstGeom>
          <a:solidFill>
            <a:schemeClr val="tx2">
              <a:lumMod val="50000"/>
              <a:alpha val="71000"/>
            </a:schemeClr>
          </a:solidFill>
        </p:spPr>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fontAlgn="auto">
              <a:buFont typeface="Wingdings" pitchFamily="2" charset="2"/>
              <a:buNone/>
            </a:pPr>
            <a:r>
              <a:rPr lang="en-GB" sz="1600" b="1" dirty="0">
                <a:solidFill>
                  <a:srgbClr val="6CFC24"/>
                </a:solidFill>
              </a:rPr>
              <a:t>Stories influence how we:</a:t>
            </a:r>
          </a:p>
          <a:p>
            <a:pPr marL="18288" indent="0" fontAlgn="auto">
              <a:buFont typeface="Wingdings" pitchFamily="2" charset="2"/>
              <a:buNone/>
            </a:pPr>
            <a:r>
              <a:rPr lang="en-GB" sz="1600" b="1" dirty="0">
                <a:solidFill>
                  <a:srgbClr val="6CFC24"/>
                </a:solidFill>
              </a:rPr>
              <a:t>	                 THINK			          TALK		and	       ACT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5720" y="2460112"/>
            <a:ext cx="1594561" cy="1544952"/>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007" y="4653136"/>
            <a:ext cx="3656820" cy="130403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1914" y="2460112"/>
            <a:ext cx="2282086" cy="2282086"/>
          </a:xfrm>
          <a:prstGeom prst="rect">
            <a:avLst/>
          </a:prstGeom>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5983" y="2215950"/>
            <a:ext cx="2587239" cy="301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74866" y="5445224"/>
            <a:ext cx="1473325" cy="1250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descr="https://www.farmsanctuary.org/wp-content/uploads/2012/06/pigs15_300_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67565" y="4594819"/>
            <a:ext cx="2202207" cy="1268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454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7584" y="5445224"/>
            <a:ext cx="7899216" cy="914400"/>
          </a:xfrm>
        </p:spPr>
        <p:txBody>
          <a:bodyPr/>
          <a:lstStyle/>
          <a:p>
            <a:r>
              <a:rPr lang="en-GB" dirty="0"/>
              <a:t>The difference between metaphor and literal framing</a:t>
            </a:r>
          </a:p>
        </p:txBody>
      </p:sp>
    </p:spTree>
    <p:extLst>
      <p:ext uri="{BB962C8B-B14F-4D97-AF65-F5344CB8AC3E}">
        <p14:creationId xmlns:p14="http://schemas.microsoft.com/office/powerpoint/2010/main" val="1779331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94" y="718619"/>
            <a:ext cx="4391025"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1791" y="718619"/>
            <a:ext cx="4462209" cy="4491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02050" y="1352862"/>
            <a:ext cx="2066861" cy="560006"/>
          </a:xfrm>
          <a:prstGeom prst="rect">
            <a:avLst/>
          </a:prstGeom>
          <a:solidFill>
            <a:srgbClr val="FFFF00">
              <a:alpha val="58039"/>
            </a:srgbClr>
          </a:solidFill>
          <a:ln>
            <a:noFill/>
          </a:ln>
        </p:spPr>
        <p:txBody>
          <a:bodyPr wrap="square" rtlCol="0">
            <a:spAutoFit/>
          </a:bodyPr>
          <a:lstStyle/>
          <a:p>
            <a:endParaRPr lang="en-GB" dirty="0"/>
          </a:p>
        </p:txBody>
      </p:sp>
      <p:sp>
        <p:nvSpPr>
          <p:cNvPr id="11" name="TextBox 10"/>
          <p:cNvSpPr txBox="1"/>
          <p:nvPr/>
        </p:nvSpPr>
        <p:spPr>
          <a:xfrm>
            <a:off x="4746369" y="4140588"/>
            <a:ext cx="1416820" cy="560006"/>
          </a:xfrm>
          <a:prstGeom prst="rect">
            <a:avLst/>
          </a:prstGeom>
          <a:solidFill>
            <a:srgbClr val="FFFF00">
              <a:alpha val="58039"/>
            </a:srgbClr>
          </a:solidFill>
          <a:ln>
            <a:noFill/>
          </a:ln>
        </p:spPr>
        <p:txBody>
          <a:bodyPr wrap="square" rtlCol="0">
            <a:spAutoFit/>
          </a:bodyPr>
          <a:lstStyle/>
          <a:p>
            <a:endParaRPr lang="en-GB" dirty="0"/>
          </a:p>
        </p:txBody>
      </p:sp>
      <p:sp>
        <p:nvSpPr>
          <p:cNvPr id="9" name="TextBox 8"/>
          <p:cNvSpPr txBox="1"/>
          <p:nvPr/>
        </p:nvSpPr>
        <p:spPr>
          <a:xfrm>
            <a:off x="611560" y="4140588"/>
            <a:ext cx="3024336" cy="1384995"/>
          </a:xfrm>
          <a:prstGeom prst="rect">
            <a:avLst/>
          </a:prstGeom>
          <a:noFill/>
        </p:spPr>
        <p:txBody>
          <a:bodyPr wrap="square" rtlCol="0">
            <a:spAutoFit/>
          </a:bodyPr>
          <a:lstStyle/>
          <a:p>
            <a:r>
              <a:rPr lang="en-GB" sz="2800" dirty="0"/>
              <a:t>These are literal framings, not metaphors</a:t>
            </a:r>
          </a:p>
        </p:txBody>
      </p:sp>
      <p:sp>
        <p:nvSpPr>
          <p:cNvPr id="12" name="TextBox 11"/>
          <p:cNvSpPr txBox="1"/>
          <p:nvPr/>
        </p:nvSpPr>
        <p:spPr>
          <a:xfrm>
            <a:off x="304945" y="2785544"/>
            <a:ext cx="4165322" cy="523220"/>
          </a:xfrm>
          <a:prstGeom prst="rect">
            <a:avLst/>
          </a:prstGeom>
          <a:noFill/>
        </p:spPr>
        <p:txBody>
          <a:bodyPr wrap="square" rtlCol="0">
            <a:spAutoFit/>
          </a:bodyPr>
          <a:lstStyle/>
          <a:p>
            <a:r>
              <a:rPr lang="en-GB" sz="2800" cap="small" dirty="0"/>
              <a:t>climate change is violence</a:t>
            </a:r>
          </a:p>
        </p:txBody>
      </p:sp>
      <p:sp>
        <p:nvSpPr>
          <p:cNvPr id="13" name="TextBox 12"/>
          <p:cNvSpPr txBox="1"/>
          <p:nvPr/>
        </p:nvSpPr>
        <p:spPr>
          <a:xfrm>
            <a:off x="4164544" y="5210040"/>
            <a:ext cx="5001695" cy="523220"/>
          </a:xfrm>
          <a:prstGeom prst="rect">
            <a:avLst/>
          </a:prstGeom>
          <a:noFill/>
        </p:spPr>
        <p:txBody>
          <a:bodyPr wrap="square" rtlCol="0">
            <a:spAutoFit/>
          </a:bodyPr>
          <a:lstStyle/>
          <a:p>
            <a:r>
              <a:rPr lang="en-GB" sz="2800" cap="small" dirty="0"/>
              <a:t>climate change is a security threat</a:t>
            </a:r>
          </a:p>
        </p:txBody>
      </p:sp>
      <p:sp>
        <p:nvSpPr>
          <p:cNvPr id="2" name="Rectangle 1"/>
          <p:cNvSpPr/>
          <p:nvPr/>
        </p:nvSpPr>
        <p:spPr>
          <a:xfrm>
            <a:off x="0" y="0"/>
            <a:ext cx="9166239" cy="59263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b="1" dirty="0"/>
              <a:t>FRAMING</a:t>
            </a:r>
          </a:p>
        </p:txBody>
      </p:sp>
    </p:spTree>
    <p:extLst>
      <p:ext uri="{BB962C8B-B14F-4D97-AF65-F5344CB8AC3E}">
        <p14:creationId xmlns:p14="http://schemas.microsoft.com/office/powerpoint/2010/main" val="137776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91599" y="804116"/>
            <a:ext cx="923330" cy="5658414"/>
          </a:xfrm>
          <a:prstGeom prst="rect">
            <a:avLst/>
          </a:prstGeom>
          <a:noFill/>
        </p:spPr>
        <p:txBody>
          <a:bodyPr vert="eaVert" wrap="square" rtlCol="0">
            <a:spAutoFit/>
          </a:bodyPr>
          <a:lstStyle/>
          <a:p>
            <a:r>
              <a:rPr lang="en-GB" sz="4800" b="1" dirty="0"/>
              <a:t>James Hansen</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2065" y="824621"/>
            <a:ext cx="4400103" cy="4987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34" y="824622"/>
            <a:ext cx="3440493" cy="4987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530517" y="5752105"/>
            <a:ext cx="1631204" cy="369332"/>
          </a:xfrm>
          <a:prstGeom prst="rect">
            <a:avLst/>
          </a:prstGeom>
          <a:noFill/>
        </p:spPr>
        <p:txBody>
          <a:bodyPr wrap="square" rtlCol="0">
            <a:spAutoFit/>
          </a:bodyPr>
          <a:lstStyle/>
          <a:p>
            <a:r>
              <a:rPr lang="en-GB" dirty="0"/>
              <a:t>Hansen 2004</a:t>
            </a:r>
          </a:p>
        </p:txBody>
      </p:sp>
      <p:sp>
        <p:nvSpPr>
          <p:cNvPr id="14" name="Rectangle 13"/>
          <p:cNvSpPr/>
          <p:nvPr/>
        </p:nvSpPr>
        <p:spPr>
          <a:xfrm>
            <a:off x="0" y="0"/>
            <a:ext cx="9166239" cy="59263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b="1" dirty="0">
                <a:latin typeface="Calibri" panose="020F0502020204030204" pitchFamily="34" charset="0"/>
                <a:cs typeface="Calibri" panose="020F0502020204030204" pitchFamily="34" charset="0"/>
              </a:rPr>
              <a:t>METAPHOR</a:t>
            </a:r>
          </a:p>
        </p:txBody>
      </p:sp>
      <p:sp>
        <p:nvSpPr>
          <p:cNvPr id="15" name="TextBox 14"/>
          <p:cNvSpPr txBox="1"/>
          <p:nvPr/>
        </p:nvSpPr>
        <p:spPr>
          <a:xfrm>
            <a:off x="611560" y="6123571"/>
            <a:ext cx="5472608" cy="523220"/>
          </a:xfrm>
          <a:prstGeom prst="rect">
            <a:avLst/>
          </a:prstGeom>
          <a:noFill/>
        </p:spPr>
        <p:txBody>
          <a:bodyPr wrap="square" rtlCol="0">
            <a:spAutoFit/>
          </a:bodyPr>
          <a:lstStyle/>
          <a:p>
            <a:r>
              <a:rPr lang="en-GB" sz="2800" cap="small" dirty="0"/>
              <a:t>climate change is a time bomb</a:t>
            </a:r>
          </a:p>
        </p:txBody>
      </p:sp>
    </p:spTree>
    <p:extLst>
      <p:ext uri="{BB962C8B-B14F-4D97-AF65-F5344CB8AC3E}">
        <p14:creationId xmlns:p14="http://schemas.microsoft.com/office/powerpoint/2010/main" val="2538142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val="0"/>
              </a:ext>
            </a:extLst>
          </a:blip>
          <a:srcRect/>
          <a:stretch>
            <a:fillRect/>
          </a:stretch>
        </p:blipFill>
        <p:spPr bwMode="auto">
          <a:xfrm>
            <a:off x="4932040" y="1062976"/>
            <a:ext cx="3968055" cy="5174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264599" y="1062977"/>
            <a:ext cx="3569515" cy="517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Content Placeholder 4"/>
          <p:cNvGraphicFramePr>
            <a:graphicFrameLocks noGrp="1"/>
          </p:cNvGraphicFramePr>
          <p:nvPr>
            <p:ph idx="1"/>
            <p:extLst>
              <p:ext uri="{D42A27DB-BD31-4B8C-83A1-F6EECF244321}">
                <p14:modId xmlns:p14="http://schemas.microsoft.com/office/powerpoint/2010/main" val="3582881344"/>
              </p:ext>
            </p:extLst>
          </p:nvPr>
        </p:nvGraphicFramePr>
        <p:xfrm>
          <a:off x="395536" y="1207408"/>
          <a:ext cx="3302496" cy="2246352"/>
        </p:xfrm>
        <a:graphic>
          <a:graphicData uri="http://schemas.openxmlformats.org/drawingml/2006/table">
            <a:tbl>
              <a:tblPr firstRow="1" bandRow="1">
                <a:tableStyleId>{5C22544A-7EE6-4342-B048-85BDC9FD1C3A}</a:tableStyleId>
              </a:tblPr>
              <a:tblGrid>
                <a:gridCol w="3302496">
                  <a:extLst>
                    <a:ext uri="{9D8B030D-6E8A-4147-A177-3AD203B41FA5}">
                      <a16:colId xmlns:a16="http://schemas.microsoft.com/office/drawing/2014/main" val="20000"/>
                    </a:ext>
                  </a:extLst>
                </a:gridCol>
              </a:tblGrid>
              <a:tr h="392152">
                <a:tc>
                  <a:txBody>
                    <a:bodyPr/>
                    <a:lstStyle/>
                    <a:p>
                      <a:pPr algn="ctr"/>
                      <a:r>
                        <a:rPr lang="en-GB" dirty="0"/>
                        <a:t>TIME BOMB</a:t>
                      </a:r>
                    </a:p>
                  </a:txBody>
                  <a:tcPr/>
                </a:tc>
                <a:extLst>
                  <a:ext uri="{0D108BD9-81ED-4DB2-BD59-A6C34878D82A}">
                    <a16:rowId xmlns:a16="http://schemas.microsoft.com/office/drawing/2014/main" val="10000"/>
                  </a:ext>
                </a:extLst>
              </a:tr>
              <a:tr h="370840">
                <a:tc>
                  <a:txBody>
                    <a:bodyPr/>
                    <a:lstStyle/>
                    <a:p>
                      <a:r>
                        <a:rPr lang="en-GB" dirty="0"/>
                        <a:t>Bomb</a:t>
                      </a:r>
                    </a:p>
                  </a:txBody>
                  <a:tcPr/>
                </a:tc>
                <a:extLst>
                  <a:ext uri="{0D108BD9-81ED-4DB2-BD59-A6C34878D82A}">
                    <a16:rowId xmlns:a16="http://schemas.microsoft.com/office/drawing/2014/main" val="10001"/>
                  </a:ext>
                </a:extLst>
              </a:tr>
              <a:tr h="370840">
                <a:tc>
                  <a:txBody>
                    <a:bodyPr/>
                    <a:lstStyle/>
                    <a:p>
                      <a:r>
                        <a:rPr lang="en-GB" dirty="0"/>
                        <a:t>Victims</a:t>
                      </a:r>
                    </a:p>
                  </a:txBody>
                  <a:tcPr/>
                </a:tc>
                <a:extLst>
                  <a:ext uri="{0D108BD9-81ED-4DB2-BD59-A6C34878D82A}">
                    <a16:rowId xmlns:a16="http://schemas.microsoft.com/office/drawing/2014/main" val="10002"/>
                  </a:ext>
                </a:extLst>
              </a:tr>
              <a:tr h="370840">
                <a:tc>
                  <a:txBody>
                    <a:bodyPr/>
                    <a:lstStyle/>
                    <a:p>
                      <a:r>
                        <a:rPr lang="en-GB" dirty="0"/>
                        <a:t>Defusing the bomb</a:t>
                      </a:r>
                    </a:p>
                  </a:txBody>
                  <a:tcPr/>
                </a:tc>
                <a:extLst>
                  <a:ext uri="{0D108BD9-81ED-4DB2-BD59-A6C34878D82A}">
                    <a16:rowId xmlns:a16="http://schemas.microsoft.com/office/drawing/2014/main" val="10003"/>
                  </a:ext>
                </a:extLst>
              </a:tr>
              <a:tr h="370840">
                <a:tc>
                  <a:txBody>
                    <a:bodyPr/>
                    <a:lstStyle/>
                    <a:p>
                      <a:r>
                        <a:rPr lang="en-GB" dirty="0"/>
                        <a:t>Explosion</a:t>
                      </a:r>
                    </a:p>
                  </a:txBody>
                  <a:tcPr/>
                </a:tc>
                <a:extLst>
                  <a:ext uri="{0D108BD9-81ED-4DB2-BD59-A6C34878D82A}">
                    <a16:rowId xmlns:a16="http://schemas.microsoft.com/office/drawing/2014/main" val="10004"/>
                  </a:ext>
                </a:extLst>
              </a:tr>
              <a:tr h="370840">
                <a:tc>
                  <a:txBody>
                    <a:bodyPr/>
                    <a:lstStyle/>
                    <a:p>
                      <a:r>
                        <a:rPr lang="en-GB" dirty="0"/>
                        <a:t>Victims</a:t>
                      </a:r>
                    </a:p>
                  </a:txBody>
                  <a:tcPr/>
                </a:tc>
                <a:extLst>
                  <a:ext uri="{0D108BD9-81ED-4DB2-BD59-A6C34878D82A}">
                    <a16:rowId xmlns:a16="http://schemas.microsoft.com/office/drawing/2014/main" val="10005"/>
                  </a:ext>
                </a:extLst>
              </a:tr>
            </a:tbl>
          </a:graphicData>
        </a:graphic>
      </p:graphicFrame>
      <p:sp>
        <p:nvSpPr>
          <p:cNvPr id="6" name="TextBox 5"/>
          <p:cNvSpPr txBox="1"/>
          <p:nvPr/>
        </p:nvSpPr>
        <p:spPr>
          <a:xfrm>
            <a:off x="1005240" y="657658"/>
            <a:ext cx="2088232" cy="369332"/>
          </a:xfrm>
          <a:prstGeom prst="rect">
            <a:avLst/>
          </a:prstGeom>
          <a:noFill/>
        </p:spPr>
        <p:txBody>
          <a:bodyPr wrap="square" rtlCol="0">
            <a:spAutoFit/>
          </a:bodyPr>
          <a:lstStyle/>
          <a:p>
            <a:r>
              <a:rPr lang="en-GB" dirty="0"/>
              <a:t>SOURCE FRAME</a:t>
            </a:r>
          </a:p>
        </p:txBody>
      </p:sp>
      <p:graphicFrame>
        <p:nvGraphicFramePr>
          <p:cNvPr id="7" name="Content Placeholder 4"/>
          <p:cNvGraphicFramePr>
            <a:graphicFrameLocks/>
          </p:cNvGraphicFramePr>
          <p:nvPr>
            <p:extLst>
              <p:ext uri="{D42A27DB-BD31-4B8C-83A1-F6EECF244321}">
                <p14:modId xmlns:p14="http://schemas.microsoft.com/office/powerpoint/2010/main" val="1246938296"/>
              </p:ext>
            </p:extLst>
          </p:nvPr>
        </p:nvGraphicFramePr>
        <p:xfrm>
          <a:off x="5076056" y="1218064"/>
          <a:ext cx="3744416" cy="2225040"/>
        </p:xfrm>
        <a:graphic>
          <a:graphicData uri="http://schemas.openxmlformats.org/drawingml/2006/table">
            <a:tbl>
              <a:tblPr firstRow="1" bandRow="1">
                <a:tableStyleId>{5C22544A-7EE6-4342-B048-85BDC9FD1C3A}</a:tableStyleId>
              </a:tblPr>
              <a:tblGrid>
                <a:gridCol w="3744416">
                  <a:extLst>
                    <a:ext uri="{9D8B030D-6E8A-4147-A177-3AD203B41FA5}">
                      <a16:colId xmlns:a16="http://schemas.microsoft.com/office/drawing/2014/main" val="20000"/>
                    </a:ext>
                  </a:extLst>
                </a:gridCol>
              </a:tblGrid>
              <a:tr h="370840">
                <a:tc>
                  <a:txBody>
                    <a:bodyPr/>
                    <a:lstStyle/>
                    <a:p>
                      <a:pPr algn="ctr"/>
                      <a:r>
                        <a:rPr lang="en-GB" dirty="0"/>
                        <a:t>CLIMATE CHANGE</a:t>
                      </a:r>
                    </a:p>
                  </a:txBody>
                  <a:tcPr/>
                </a:tc>
                <a:extLst>
                  <a:ext uri="{0D108BD9-81ED-4DB2-BD59-A6C34878D82A}">
                    <a16:rowId xmlns:a16="http://schemas.microsoft.com/office/drawing/2014/main" val="10000"/>
                  </a:ext>
                </a:extLst>
              </a:tr>
              <a:tr h="370840">
                <a:tc>
                  <a:txBody>
                    <a:bodyPr/>
                    <a:lstStyle/>
                    <a:p>
                      <a:r>
                        <a:rPr lang="en-GB" dirty="0"/>
                        <a:t>Climate change</a:t>
                      </a:r>
                    </a:p>
                  </a:txBody>
                  <a:tcPr/>
                </a:tc>
                <a:extLst>
                  <a:ext uri="{0D108BD9-81ED-4DB2-BD59-A6C34878D82A}">
                    <a16:rowId xmlns:a16="http://schemas.microsoft.com/office/drawing/2014/main" val="10001"/>
                  </a:ext>
                </a:extLst>
              </a:tr>
              <a:tr h="370840">
                <a:tc>
                  <a:txBody>
                    <a:bodyPr/>
                    <a:lstStyle/>
                    <a:p>
                      <a:r>
                        <a:rPr lang="en-GB" dirty="0"/>
                        <a:t>People in poor</a:t>
                      </a:r>
                      <a:r>
                        <a:rPr lang="en-GB" baseline="0" dirty="0"/>
                        <a:t> countries</a:t>
                      </a:r>
                      <a:endParaRPr lang="en-GB" dirty="0"/>
                    </a:p>
                  </a:txBody>
                  <a:tcPr/>
                </a:tc>
                <a:extLst>
                  <a:ext uri="{0D108BD9-81ED-4DB2-BD59-A6C34878D82A}">
                    <a16:rowId xmlns:a16="http://schemas.microsoft.com/office/drawing/2014/main" val="10002"/>
                  </a:ext>
                </a:extLst>
              </a:tr>
              <a:tr h="370840">
                <a:tc>
                  <a:txBody>
                    <a:bodyPr/>
                    <a:lstStyle/>
                    <a:p>
                      <a:r>
                        <a:rPr lang="en-GB" sz="1800" kern="1200" dirty="0">
                          <a:solidFill>
                            <a:schemeClr val="dk1"/>
                          </a:solidFill>
                          <a:effectLst/>
                          <a:latin typeface="+mn-lt"/>
                          <a:ea typeface="+mn-ea"/>
                          <a:cs typeface="+mn-cs"/>
                        </a:rPr>
                        <a:t>keep carbon emissions level</a:t>
                      </a:r>
                      <a:endParaRPr lang="en-GB" dirty="0"/>
                    </a:p>
                  </a:txBody>
                  <a:tcPr/>
                </a:tc>
                <a:extLst>
                  <a:ext uri="{0D108BD9-81ED-4DB2-BD59-A6C34878D82A}">
                    <a16:rowId xmlns:a16="http://schemas.microsoft.com/office/drawing/2014/main" val="10003"/>
                  </a:ext>
                </a:extLst>
              </a:tr>
              <a:tr h="370840">
                <a:tc>
                  <a:txBody>
                    <a:bodyPr/>
                    <a:lstStyle/>
                    <a:p>
                      <a:r>
                        <a:rPr lang="en-GB" sz="1800" kern="1200" dirty="0">
                          <a:solidFill>
                            <a:schemeClr val="dk1"/>
                          </a:solidFill>
                          <a:effectLst/>
                          <a:latin typeface="+mn-lt"/>
                          <a:ea typeface="+mn-ea"/>
                          <a:cs typeface="+mn-cs"/>
                        </a:rPr>
                        <a:t>coastlines will be inundated</a:t>
                      </a:r>
                      <a:endParaRPr lang="en-GB" dirty="0"/>
                    </a:p>
                  </a:txBody>
                  <a:tcPr/>
                </a:tc>
                <a:extLst>
                  <a:ext uri="{0D108BD9-81ED-4DB2-BD59-A6C34878D82A}">
                    <a16:rowId xmlns:a16="http://schemas.microsoft.com/office/drawing/2014/main" val="10004"/>
                  </a:ext>
                </a:extLst>
              </a:tr>
              <a:tr h="370840">
                <a:tc>
                  <a:txBody>
                    <a:bodyPr/>
                    <a:lstStyle/>
                    <a:p>
                      <a:r>
                        <a:rPr lang="en-GB" sz="1800" kern="1200" dirty="0">
                          <a:solidFill>
                            <a:schemeClr val="dk1"/>
                          </a:solidFill>
                          <a:effectLst/>
                          <a:latin typeface="+mn-lt"/>
                          <a:ea typeface="+mn-ea"/>
                          <a:cs typeface="+mn-cs"/>
                        </a:rPr>
                        <a:t>large proportion of world’s people</a:t>
                      </a:r>
                      <a:endParaRPr lang="en-GB" dirty="0"/>
                    </a:p>
                  </a:txBody>
                  <a:tcPr/>
                </a:tc>
                <a:extLst>
                  <a:ext uri="{0D108BD9-81ED-4DB2-BD59-A6C34878D82A}">
                    <a16:rowId xmlns:a16="http://schemas.microsoft.com/office/drawing/2014/main" val="10005"/>
                  </a:ext>
                </a:extLst>
              </a:tr>
            </a:tbl>
          </a:graphicData>
        </a:graphic>
      </p:graphicFrame>
      <p:sp>
        <p:nvSpPr>
          <p:cNvPr id="8" name="TextBox 7"/>
          <p:cNvSpPr txBox="1"/>
          <p:nvPr/>
        </p:nvSpPr>
        <p:spPr>
          <a:xfrm>
            <a:off x="5763939" y="671553"/>
            <a:ext cx="2304256" cy="369332"/>
          </a:xfrm>
          <a:prstGeom prst="rect">
            <a:avLst/>
          </a:prstGeom>
          <a:noFill/>
        </p:spPr>
        <p:txBody>
          <a:bodyPr wrap="square" rtlCol="0">
            <a:spAutoFit/>
          </a:bodyPr>
          <a:lstStyle/>
          <a:p>
            <a:r>
              <a:rPr lang="en-GB" dirty="0"/>
              <a:t>TARGET DOMAIN</a:t>
            </a:r>
          </a:p>
        </p:txBody>
      </p:sp>
      <p:cxnSp>
        <p:nvCxnSpPr>
          <p:cNvPr id="10" name="Straight Arrow Connector 9"/>
          <p:cNvCxnSpPr/>
          <p:nvPr/>
        </p:nvCxnSpPr>
        <p:spPr>
          <a:xfrm>
            <a:off x="4058613" y="1772816"/>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058613" y="2204864"/>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058613" y="2564904"/>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058613" y="2924944"/>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58613" y="3286441"/>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58613" y="4797152"/>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4"/>
          <p:cNvGraphicFramePr>
            <a:graphicFrameLocks/>
          </p:cNvGraphicFramePr>
          <p:nvPr>
            <p:extLst>
              <p:ext uri="{D42A27DB-BD31-4B8C-83A1-F6EECF244321}">
                <p14:modId xmlns:p14="http://schemas.microsoft.com/office/powerpoint/2010/main" val="436810352"/>
              </p:ext>
            </p:extLst>
          </p:nvPr>
        </p:nvGraphicFramePr>
        <p:xfrm>
          <a:off x="395536" y="4005064"/>
          <a:ext cx="3302496" cy="1997002"/>
        </p:xfrm>
        <a:graphic>
          <a:graphicData uri="http://schemas.openxmlformats.org/drawingml/2006/table">
            <a:tbl>
              <a:tblPr firstRow="1" bandRow="1">
                <a:tableStyleId>{5C22544A-7EE6-4342-B048-85BDC9FD1C3A}</a:tableStyleId>
              </a:tblPr>
              <a:tblGrid>
                <a:gridCol w="3302496">
                  <a:extLst>
                    <a:ext uri="{9D8B030D-6E8A-4147-A177-3AD203B41FA5}">
                      <a16:colId xmlns:a16="http://schemas.microsoft.com/office/drawing/2014/main" val="20000"/>
                    </a:ext>
                  </a:extLst>
                </a:gridCol>
              </a:tblGrid>
              <a:tr h="442522">
                <a:tc>
                  <a:txBody>
                    <a:bodyPr/>
                    <a:lstStyle/>
                    <a:p>
                      <a:pPr algn="ctr"/>
                      <a:r>
                        <a:rPr lang="en-GB" sz="2000" dirty="0"/>
                        <a:t>structure</a:t>
                      </a:r>
                    </a:p>
                  </a:txBody>
                  <a:tcPr/>
                </a:tc>
                <a:extLst>
                  <a:ext uri="{0D108BD9-81ED-4DB2-BD59-A6C34878D82A}">
                    <a16:rowId xmlns:a16="http://schemas.microsoft.com/office/drawing/2014/main" val="10000"/>
                  </a:ext>
                </a:extLst>
              </a:tr>
              <a:tr h="1429686">
                <a:tc>
                  <a:txBody>
                    <a:bodyPr/>
                    <a:lstStyle/>
                    <a:p>
                      <a:r>
                        <a:rPr lang="en-GB" sz="2000" kern="1200" dirty="0">
                          <a:solidFill>
                            <a:schemeClr val="dk1"/>
                          </a:solidFill>
                          <a:effectLst/>
                          <a:latin typeface="+mn-lt"/>
                          <a:ea typeface="+mn-ea"/>
                          <a:cs typeface="+mn-cs"/>
                        </a:rPr>
                        <a:t>Limited time to defuse the bomb before it explodes harming the victims</a:t>
                      </a:r>
                    </a:p>
                    <a:p>
                      <a:endParaRPr lang="en-GB" sz="1800" kern="1200" dirty="0">
                        <a:solidFill>
                          <a:schemeClr val="dk1"/>
                        </a:solidFill>
                        <a:effectLst/>
                        <a:latin typeface="+mn-lt"/>
                        <a:ea typeface="+mn-ea"/>
                        <a:cs typeface="+mn-cs"/>
                      </a:endParaRPr>
                    </a:p>
                    <a:p>
                      <a:endParaRPr lang="en-GB" sz="1800" kern="1200" dirty="0">
                        <a:solidFill>
                          <a:schemeClr val="dk1"/>
                        </a:solidFill>
                        <a:effectLst/>
                        <a:latin typeface="+mn-lt"/>
                        <a:ea typeface="+mn-ea"/>
                        <a:cs typeface="+mn-cs"/>
                      </a:endParaRPr>
                    </a:p>
                  </a:txBody>
                  <a:tcPr/>
                </a:tc>
                <a:extLst>
                  <a:ext uri="{0D108BD9-81ED-4DB2-BD59-A6C34878D82A}">
                    <a16:rowId xmlns:a16="http://schemas.microsoft.com/office/drawing/2014/main" val="10001"/>
                  </a:ext>
                </a:extLst>
              </a:tr>
            </a:tbl>
          </a:graphicData>
        </a:graphic>
      </p:graphicFrame>
      <p:graphicFrame>
        <p:nvGraphicFramePr>
          <p:cNvPr id="18" name="Content Placeholder 4"/>
          <p:cNvGraphicFramePr>
            <a:graphicFrameLocks/>
          </p:cNvGraphicFramePr>
          <p:nvPr>
            <p:extLst>
              <p:ext uri="{D42A27DB-BD31-4B8C-83A1-F6EECF244321}">
                <p14:modId xmlns:p14="http://schemas.microsoft.com/office/powerpoint/2010/main" val="650723654"/>
              </p:ext>
            </p:extLst>
          </p:nvPr>
        </p:nvGraphicFramePr>
        <p:xfrm>
          <a:off x="5076056" y="4005064"/>
          <a:ext cx="3734544" cy="2011680"/>
        </p:xfrm>
        <a:graphic>
          <a:graphicData uri="http://schemas.openxmlformats.org/drawingml/2006/table">
            <a:tbl>
              <a:tblPr firstRow="1" bandRow="1">
                <a:tableStyleId>{5C22544A-7EE6-4342-B048-85BDC9FD1C3A}</a:tableStyleId>
              </a:tblPr>
              <a:tblGrid>
                <a:gridCol w="3734544">
                  <a:extLst>
                    <a:ext uri="{9D8B030D-6E8A-4147-A177-3AD203B41FA5}">
                      <a16:colId xmlns:a16="http://schemas.microsoft.com/office/drawing/2014/main" val="20000"/>
                    </a:ext>
                  </a:extLst>
                </a:gridCol>
              </a:tblGrid>
              <a:tr h="0">
                <a:tc>
                  <a:txBody>
                    <a:bodyPr/>
                    <a:lstStyle/>
                    <a:p>
                      <a:pPr algn="ctr"/>
                      <a:r>
                        <a:rPr lang="en-GB" sz="2000" dirty="0"/>
                        <a:t>entailment</a:t>
                      </a:r>
                    </a:p>
                  </a:txBody>
                  <a:tcPr/>
                </a:tc>
                <a:extLst>
                  <a:ext uri="{0D108BD9-81ED-4DB2-BD59-A6C34878D82A}">
                    <a16:rowId xmlns:a16="http://schemas.microsoft.com/office/drawing/2014/main" val="10000"/>
                  </a:ext>
                </a:extLst>
              </a:tr>
              <a:tr h="370840">
                <a:tc>
                  <a:txBody>
                    <a:bodyPr/>
                    <a:lstStyle/>
                    <a:p>
                      <a:r>
                        <a:rPr lang="en-GB" sz="2000" kern="1200" dirty="0">
                          <a:solidFill>
                            <a:schemeClr val="dk1"/>
                          </a:solidFill>
                          <a:effectLst/>
                          <a:latin typeface="+mn-lt"/>
                          <a:ea typeface="+mn-ea"/>
                          <a:cs typeface="+mn-cs"/>
                        </a:rPr>
                        <a:t>There is limited time to reduce carbon emissions before coastlines are inundated harming a large proportion of the world’s people </a:t>
                      </a:r>
                      <a:endParaRPr lang="en-GB" sz="2000" dirty="0"/>
                    </a:p>
                  </a:txBody>
                  <a:tcPr/>
                </a:tc>
                <a:extLst>
                  <a:ext uri="{0D108BD9-81ED-4DB2-BD59-A6C34878D82A}">
                    <a16:rowId xmlns:a16="http://schemas.microsoft.com/office/drawing/2014/main" val="10001"/>
                  </a:ext>
                </a:extLst>
              </a:tr>
            </a:tbl>
          </a:graphicData>
        </a:graphic>
      </p:graphicFrame>
      <p:sp>
        <p:nvSpPr>
          <p:cNvPr id="4" name="TextBox 3"/>
          <p:cNvSpPr txBox="1"/>
          <p:nvPr/>
        </p:nvSpPr>
        <p:spPr>
          <a:xfrm>
            <a:off x="4042201" y="5099604"/>
            <a:ext cx="553998" cy="1368152"/>
          </a:xfrm>
          <a:prstGeom prst="rect">
            <a:avLst/>
          </a:prstGeom>
          <a:noFill/>
        </p:spPr>
        <p:txBody>
          <a:bodyPr vert="eaVert" wrap="square" rtlCol="0">
            <a:spAutoFit/>
          </a:bodyPr>
          <a:lstStyle/>
          <a:p>
            <a:r>
              <a:rPr lang="en-GB" sz="2400" dirty="0"/>
              <a:t>mapping</a:t>
            </a:r>
          </a:p>
        </p:txBody>
      </p:sp>
    </p:spTree>
    <p:extLst>
      <p:ext uri="{BB962C8B-B14F-4D97-AF65-F5344CB8AC3E}">
        <p14:creationId xmlns:p14="http://schemas.microsoft.com/office/powerpoint/2010/main" val="2926595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descr="http://www171.lunapic.com/editor/p-trans.php?preview=1&amp;fuzz=5&amp;x=463&amp;y=401&amp;rand=190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GB">
              <a:solidFill>
                <a:prstClr val="white"/>
              </a:solidFill>
              <a:latin typeface="Calibri"/>
            </a:endParaRPr>
          </a:p>
        </p:txBody>
      </p:sp>
      <p:sp>
        <p:nvSpPr>
          <p:cNvPr id="6" name="Content Placeholder 7"/>
          <p:cNvSpPr txBox="1">
            <a:spLocks/>
          </p:cNvSpPr>
          <p:nvPr/>
        </p:nvSpPr>
        <p:spPr>
          <a:xfrm>
            <a:off x="246419" y="4005064"/>
            <a:ext cx="3672408" cy="648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2000" cap="small" dirty="0">
                <a:solidFill>
                  <a:prstClr val="white"/>
                </a:solidFill>
              </a:rPr>
              <a:t>climate change is a time bomb</a:t>
            </a:r>
          </a:p>
        </p:txBody>
      </p:sp>
      <p:sp>
        <p:nvSpPr>
          <p:cNvPr id="15" name="Content Placeholder 7"/>
          <p:cNvSpPr txBox="1">
            <a:spLocks/>
          </p:cNvSpPr>
          <p:nvPr/>
        </p:nvSpPr>
        <p:spPr>
          <a:xfrm>
            <a:off x="995256" y="775361"/>
            <a:ext cx="2033749" cy="556385"/>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Metaphor </a:t>
            </a:r>
            <a:r>
              <a:rPr lang="en-GB" b="1" dirty="0">
                <a:solidFill>
                  <a:srgbClr val="FFC000"/>
                </a:solidFill>
              </a:rPr>
              <a:t> </a:t>
            </a:r>
          </a:p>
        </p:txBody>
      </p:sp>
      <p:sp>
        <p:nvSpPr>
          <p:cNvPr id="16" name="Content Placeholder 7"/>
          <p:cNvSpPr txBox="1">
            <a:spLocks/>
          </p:cNvSpPr>
          <p:nvPr/>
        </p:nvSpPr>
        <p:spPr>
          <a:xfrm>
            <a:off x="4065706" y="665996"/>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Language</a:t>
            </a:r>
          </a:p>
        </p:txBody>
      </p:sp>
      <p:sp>
        <p:nvSpPr>
          <p:cNvPr id="17" name="Content Placeholder 7"/>
          <p:cNvSpPr txBox="1">
            <a:spLocks/>
          </p:cNvSpPr>
          <p:nvPr/>
        </p:nvSpPr>
        <p:spPr>
          <a:xfrm>
            <a:off x="460375" y="1331745"/>
            <a:ext cx="3103513" cy="705254"/>
          </a:xfrm>
          <a:prstGeom prst="rect">
            <a:avLst/>
          </a:prstGeom>
        </p:spPr>
        <p:txBody>
          <a:bodyPr vert="horz" lIns="91440" tIns="45720" rIns="91440" bIns="45720" rtlCol="0" anchor="ctr">
            <a:normAutofit fontScale="77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prstClr val="white"/>
                </a:solidFill>
              </a:rPr>
              <a:t>a story which uses a very different frame to structure an area of life</a:t>
            </a:r>
          </a:p>
        </p:txBody>
      </p:sp>
      <p:sp>
        <p:nvSpPr>
          <p:cNvPr id="18" name="Content Placeholder 7"/>
          <p:cNvSpPr txBox="1">
            <a:spLocks/>
          </p:cNvSpPr>
          <p:nvPr/>
        </p:nvSpPr>
        <p:spPr>
          <a:xfrm>
            <a:off x="3918827" y="1331745"/>
            <a:ext cx="2702562" cy="545052"/>
          </a:xfrm>
          <a:prstGeom prst="rect">
            <a:avLst/>
          </a:prstGeom>
        </p:spPr>
        <p:txBody>
          <a:bodyPr vert="horz" lIns="91440" tIns="45720" rIns="91440" bIns="45720" rtlCol="0" anchor="ctr">
            <a:no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1600" b="1" dirty="0">
                <a:solidFill>
                  <a:prstClr val="white"/>
                </a:solidFill>
              </a:rPr>
              <a:t>trigger words which activate a frame</a:t>
            </a:r>
          </a:p>
        </p:txBody>
      </p:sp>
      <p:sp>
        <p:nvSpPr>
          <p:cNvPr id="19" name="Content Placeholder 7"/>
          <p:cNvSpPr txBox="1">
            <a:spLocks/>
          </p:cNvSpPr>
          <p:nvPr/>
        </p:nvSpPr>
        <p:spPr>
          <a:xfrm>
            <a:off x="6783420" y="665996"/>
            <a:ext cx="2360580" cy="77511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b="1" dirty="0">
                <a:solidFill>
                  <a:srgbClr val="FFFF00"/>
                </a:solidFill>
              </a:rPr>
              <a:t>Impact</a:t>
            </a:r>
          </a:p>
        </p:txBody>
      </p:sp>
      <p:sp>
        <p:nvSpPr>
          <p:cNvPr id="20" name="Content Placeholder 7"/>
          <p:cNvSpPr txBox="1">
            <a:spLocks/>
          </p:cNvSpPr>
          <p:nvPr/>
        </p:nvSpPr>
        <p:spPr>
          <a:xfrm>
            <a:off x="7015283" y="1331745"/>
            <a:ext cx="2054489" cy="570025"/>
          </a:xfrm>
          <a:prstGeom prst="rect">
            <a:avLst/>
          </a:prstGeom>
        </p:spPr>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fontAlgn="auto">
              <a:buFont typeface="Wingdings" pitchFamily="2" charset="2"/>
              <a:buNone/>
            </a:pPr>
            <a:r>
              <a:rPr lang="en-GB" sz="1600" b="1" dirty="0">
                <a:solidFill>
                  <a:prstClr val="white"/>
                </a:solidFill>
              </a:rPr>
              <a:t>impact on the world</a:t>
            </a:r>
          </a:p>
        </p:txBody>
      </p:sp>
      <p:sp>
        <p:nvSpPr>
          <p:cNvPr id="25" name="Content Placeholder 7"/>
          <p:cNvSpPr txBox="1">
            <a:spLocks/>
          </p:cNvSpPr>
          <p:nvPr/>
        </p:nvSpPr>
        <p:spPr>
          <a:xfrm>
            <a:off x="11654" y="7937"/>
            <a:ext cx="9132346" cy="556385"/>
          </a:xfrm>
          <a:prstGeom prst="rect">
            <a:avLst/>
          </a:prstGeom>
          <a:solidFill>
            <a:schemeClr val="tx2">
              <a:lumMod val="50000"/>
              <a:alpha val="71000"/>
            </a:schemeClr>
          </a:solidFill>
        </p:spPr>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fontAlgn="auto">
              <a:buFont typeface="Wingdings" pitchFamily="2" charset="2"/>
              <a:buNone/>
            </a:pPr>
            <a:r>
              <a:rPr lang="en-GB" sz="1600" b="1" dirty="0">
                <a:solidFill>
                  <a:srgbClr val="6CFC24"/>
                </a:solidFill>
              </a:rPr>
              <a:t>Stories influence how we:</a:t>
            </a:r>
          </a:p>
          <a:p>
            <a:pPr marL="18288" indent="0" fontAlgn="auto">
              <a:buFont typeface="Wingdings" pitchFamily="2" charset="2"/>
              <a:buNone/>
            </a:pPr>
            <a:r>
              <a:rPr lang="en-GB" sz="1600" b="1" dirty="0">
                <a:solidFill>
                  <a:srgbClr val="6CFC24"/>
                </a:solidFill>
              </a:rPr>
              <a:t>	        THINK			    TALK		and	       ACT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5720" y="2460112"/>
            <a:ext cx="1594561" cy="1544952"/>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007" y="4653136"/>
            <a:ext cx="3656820" cy="130403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7686" y="2586219"/>
            <a:ext cx="2282086" cy="2282086"/>
          </a:xfrm>
          <a:prstGeom prst="rect">
            <a:avLst/>
          </a:prstGeom>
        </p:spPr>
      </p:pic>
      <p:pic>
        <p:nvPicPr>
          <p:cNvPr id="2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9107" y="2586217"/>
            <a:ext cx="2372282" cy="2688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3058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142" y="1340768"/>
            <a:ext cx="4411874" cy="4668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465963" y="650298"/>
            <a:ext cx="2088232" cy="369332"/>
          </a:xfrm>
          <a:prstGeom prst="rect">
            <a:avLst/>
          </a:prstGeom>
          <a:noFill/>
        </p:spPr>
        <p:txBody>
          <a:bodyPr wrap="square" rtlCol="0">
            <a:spAutoFit/>
          </a:bodyPr>
          <a:lstStyle/>
          <a:p>
            <a:r>
              <a:rPr lang="en-GB" dirty="0"/>
              <a:t>SOURCE FRAME</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2120" y="1340768"/>
            <a:ext cx="3096344" cy="4668260"/>
          </a:xfrm>
          <a:prstGeom prst="rect">
            <a:avLst/>
          </a:prstGeom>
        </p:spPr>
      </p:pic>
      <p:sp>
        <p:nvSpPr>
          <p:cNvPr id="7" name="TextBox 6"/>
          <p:cNvSpPr txBox="1"/>
          <p:nvPr/>
        </p:nvSpPr>
        <p:spPr>
          <a:xfrm>
            <a:off x="6173924" y="650298"/>
            <a:ext cx="2664296" cy="369332"/>
          </a:xfrm>
          <a:prstGeom prst="rect">
            <a:avLst/>
          </a:prstGeom>
          <a:noFill/>
        </p:spPr>
        <p:txBody>
          <a:bodyPr wrap="square" rtlCol="0">
            <a:spAutoFit/>
          </a:bodyPr>
          <a:lstStyle/>
          <a:p>
            <a:r>
              <a:rPr lang="en-GB" dirty="0"/>
              <a:t>TARGET DOMAIN</a:t>
            </a:r>
          </a:p>
        </p:txBody>
      </p:sp>
      <p:sp>
        <p:nvSpPr>
          <p:cNvPr id="8" name="TextBox 7"/>
          <p:cNvSpPr txBox="1"/>
          <p:nvPr/>
        </p:nvSpPr>
        <p:spPr>
          <a:xfrm>
            <a:off x="5868144" y="2951623"/>
            <a:ext cx="3275856" cy="1446550"/>
          </a:xfrm>
          <a:prstGeom prst="rect">
            <a:avLst/>
          </a:prstGeom>
          <a:noFill/>
        </p:spPr>
        <p:txBody>
          <a:bodyPr wrap="square" rtlCol="0">
            <a:spAutoFit/>
          </a:bodyPr>
          <a:lstStyle/>
          <a:p>
            <a:r>
              <a:rPr lang="en-GB" sz="4400" b="1" dirty="0"/>
              <a:t>CLIMATE CHANGE</a:t>
            </a:r>
          </a:p>
        </p:txBody>
      </p:sp>
      <p:cxnSp>
        <p:nvCxnSpPr>
          <p:cNvPr id="9" name="Straight Arrow Connector 8"/>
          <p:cNvCxnSpPr/>
          <p:nvPr/>
        </p:nvCxnSpPr>
        <p:spPr>
          <a:xfrm>
            <a:off x="4932040" y="3429000"/>
            <a:ext cx="504056"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32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488"/>
            <a:ext cx="9162576" cy="6842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211960" y="298759"/>
            <a:ext cx="4572000" cy="5509200"/>
          </a:xfrm>
          <a:prstGeom prst="rect">
            <a:avLst/>
          </a:prstGeom>
          <a:solidFill>
            <a:schemeClr val="tx1"/>
          </a:solidFill>
          <a:ln w="38100">
            <a:solidFill>
              <a:schemeClr val="tx2">
                <a:lumMod val="75000"/>
              </a:schemeClr>
            </a:solidFill>
          </a:ln>
        </p:spPr>
        <p:txBody>
          <a:bodyPr>
            <a:spAutoFit/>
          </a:bodyPr>
          <a:lstStyle/>
          <a:p>
            <a:r>
              <a:rPr lang="en-GB" sz="3600" dirty="0">
                <a:solidFill>
                  <a:srgbClr val="08236E"/>
                </a:solidFill>
              </a:rPr>
              <a:t>Humankind has not woven the web of life. We are but one thread within it. Whatever we do to the web, we do to ourselves. All things are bound together. All things connect. </a:t>
            </a:r>
            <a:r>
              <a:rPr lang="en-GB" sz="2800" dirty="0">
                <a:solidFill>
                  <a:srgbClr val="08236E"/>
                </a:solidFill>
              </a:rPr>
              <a:t>(attributed to Chief Seattle) </a:t>
            </a:r>
          </a:p>
        </p:txBody>
      </p:sp>
      <p:sp>
        <p:nvSpPr>
          <p:cNvPr id="7" name="Oval 6"/>
          <p:cNvSpPr/>
          <p:nvPr/>
        </p:nvSpPr>
        <p:spPr>
          <a:xfrm>
            <a:off x="402903" y="332656"/>
            <a:ext cx="2880320" cy="792088"/>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EXAMPLE</a:t>
            </a:r>
          </a:p>
        </p:txBody>
      </p:sp>
    </p:spTree>
    <p:extLst>
      <p:ext uri="{BB962C8B-B14F-4D97-AF65-F5344CB8AC3E}">
        <p14:creationId xmlns:p14="http://schemas.microsoft.com/office/powerpoint/2010/main" val="1460801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800" y="2852936"/>
            <a:ext cx="3866768" cy="914400"/>
          </a:xfrm>
        </p:spPr>
        <p:txBody>
          <a:bodyPr/>
          <a:lstStyle/>
          <a:p>
            <a:r>
              <a:rPr lang="en-GB" dirty="0"/>
              <a:t>End of Part 4</a:t>
            </a:r>
          </a:p>
        </p:txBody>
      </p:sp>
    </p:spTree>
    <p:extLst>
      <p:ext uri="{BB962C8B-B14F-4D97-AF65-F5344CB8AC3E}">
        <p14:creationId xmlns:p14="http://schemas.microsoft.com/office/powerpoint/2010/main" val="2488434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685801"/>
            <a:ext cx="4248472" cy="5191471"/>
          </a:xfrm>
        </p:spPr>
        <p:txBody>
          <a:bodyPr>
            <a:normAutofit/>
          </a:bodyPr>
          <a:lstStyle/>
          <a:p>
            <a:pPr marL="18288" indent="0">
              <a:buNone/>
            </a:pPr>
            <a:r>
              <a:rPr lang="en-GB" sz="2800" b="1" dirty="0">
                <a:latin typeface="Arial" panose="020B0604020202020204" pitchFamily="34" charset="0"/>
                <a:cs typeface="Arial" panose="020B0604020202020204" pitchFamily="34" charset="0"/>
              </a:rPr>
              <a:t>BASED ON</a:t>
            </a:r>
          </a:p>
          <a:p>
            <a:pPr marL="18288" indent="0" algn="ctr">
              <a:buNone/>
            </a:pPr>
            <a:endParaRPr lang="en-GB" b="1" dirty="0">
              <a:latin typeface="Arial" panose="020B0604020202020204" pitchFamily="34" charset="0"/>
              <a:cs typeface="Arial" panose="020B0604020202020204" pitchFamily="34" charset="0"/>
            </a:endParaRPr>
          </a:p>
          <a:p>
            <a:pPr marL="18288" indent="0">
              <a:buNone/>
            </a:pPr>
            <a:r>
              <a:rPr lang="en-GB" sz="2400">
                <a:latin typeface="Arial" panose="020B0604020202020204" pitchFamily="34" charset="0"/>
                <a:cs typeface="Arial" panose="020B0604020202020204" pitchFamily="34" charset="0"/>
              </a:rPr>
              <a:t>chapter 4 </a:t>
            </a:r>
            <a:r>
              <a:rPr lang="en-GB" sz="2400" dirty="0">
                <a:latin typeface="Arial" panose="020B0604020202020204" pitchFamily="34" charset="0"/>
                <a:cs typeface="Arial" panose="020B0604020202020204" pitchFamily="34" charset="0"/>
              </a:rPr>
              <a:t>of </a:t>
            </a:r>
          </a:p>
          <a:p>
            <a:pPr marL="18288" indent="0">
              <a:buNone/>
            </a:pPr>
            <a:endParaRPr lang="en-GB" sz="2400"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Stibbe, Arran (2015) </a:t>
            </a:r>
            <a:r>
              <a:rPr lang="en-GB" sz="2400" i="1" dirty="0">
                <a:latin typeface="Arial" panose="020B0604020202020204" pitchFamily="34" charset="0"/>
                <a:cs typeface="Arial" panose="020B0604020202020204" pitchFamily="34" charset="0"/>
              </a:rPr>
              <a:t>Ecolinguistics: language, ecology and the stories we live by.</a:t>
            </a:r>
            <a:r>
              <a:rPr lang="en-GB" sz="2400" dirty="0">
                <a:latin typeface="Arial" panose="020B0604020202020204" pitchFamily="34" charset="0"/>
                <a:cs typeface="Arial" panose="020B0604020202020204" pitchFamily="34" charset="0"/>
              </a:rPr>
              <a:t> London: Routledge</a:t>
            </a:r>
          </a:p>
          <a:p>
            <a:endParaRPr lang="en-GB" sz="2400" dirty="0">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040568" y="1368145"/>
            <a:ext cx="5887402" cy="3816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5354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484784"/>
            <a:ext cx="7330008" cy="4752528"/>
          </a:xfrm>
        </p:spPr>
        <p:txBody>
          <a:bodyPr>
            <a:noAutofit/>
          </a:bodyPr>
          <a:lstStyle/>
          <a:p>
            <a:pPr marL="18288" indent="0" algn="ctr">
              <a:buNone/>
            </a:pPr>
            <a:endParaRPr lang="en-GB" sz="2400" b="1"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Produced by Arran Stibbe, with the assistance of:</a:t>
            </a:r>
          </a:p>
          <a:p>
            <a:pPr marL="18288" indent="0" algn="ctr">
              <a:buNone/>
            </a:pPr>
            <a:endParaRPr lang="en-GB" sz="2400"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Charlotte Dover</a:t>
            </a:r>
          </a:p>
          <a:p>
            <a:pPr marL="18288" indent="0" algn="ctr">
              <a:buNone/>
            </a:pPr>
            <a:r>
              <a:rPr lang="en-GB" sz="2400" dirty="0">
                <a:latin typeface="Arial" panose="020B0604020202020204" pitchFamily="34" charset="0"/>
                <a:cs typeface="Arial" panose="020B0604020202020204" pitchFamily="34" charset="0"/>
              </a:rPr>
              <a:t>Alex James</a:t>
            </a:r>
          </a:p>
          <a:p>
            <a:pPr marL="18288" indent="0" algn="ctr">
              <a:buNone/>
            </a:pPr>
            <a:r>
              <a:rPr lang="en-GB" sz="2400" dirty="0">
                <a:latin typeface="Arial" panose="020B0604020202020204" pitchFamily="34" charset="0"/>
                <a:cs typeface="Arial" panose="020B0604020202020204" pitchFamily="34" charset="0"/>
              </a:rPr>
              <a:t>Meg Shaw</a:t>
            </a:r>
          </a:p>
          <a:p>
            <a:pPr marL="18288" indent="0" algn="ctr">
              <a:buNone/>
            </a:pPr>
            <a:r>
              <a:rPr lang="en-GB" sz="2400" dirty="0">
                <a:latin typeface="Arial" panose="020B0604020202020204" pitchFamily="34" charset="0"/>
                <a:cs typeface="Arial" panose="020B0604020202020204" pitchFamily="34" charset="0"/>
              </a:rPr>
              <a:t>Nicole Walker</a:t>
            </a:r>
          </a:p>
          <a:p>
            <a:pPr marL="18288" indent="0" algn="ctr">
              <a:buNone/>
            </a:pPr>
            <a:endParaRPr lang="en-GB" sz="2400" dirty="0">
              <a:latin typeface="Arial" panose="020B0604020202020204" pitchFamily="34" charset="0"/>
              <a:cs typeface="Arial" panose="020B0604020202020204" pitchFamily="34" charset="0"/>
            </a:endParaRPr>
          </a:p>
          <a:p>
            <a:pPr marL="18288" indent="0" algn="ctr">
              <a:buNone/>
            </a:pPr>
            <a:r>
              <a:rPr lang="en-GB" sz="1800" dirty="0">
                <a:latin typeface="Arial" panose="020B0604020202020204" pitchFamily="34" charset="0"/>
                <a:cs typeface="Arial" panose="020B0604020202020204" pitchFamily="34" charset="0"/>
              </a:rPr>
              <a:t>and other volunteers from the International Ecolinguistics Association and the University of Gloucestershire. </a:t>
            </a:r>
          </a:p>
          <a:p>
            <a:pPr marL="18288" indent="0" algn="ctr">
              <a:buNone/>
            </a:pPr>
            <a:endParaRPr lang="en-GB" sz="1800" dirty="0">
              <a:latin typeface="Arial" panose="020B0604020202020204" pitchFamily="34" charset="0"/>
              <a:cs typeface="Arial" panose="020B0604020202020204" pitchFamily="34" charset="0"/>
            </a:endParaRPr>
          </a:p>
          <a:p>
            <a:pPr marL="18288" indent="0" algn="ctr">
              <a:buNone/>
            </a:pPr>
            <a:r>
              <a:rPr lang="en-GB" sz="2400" dirty="0">
                <a:latin typeface="Arial" panose="020B0604020202020204" pitchFamily="34" charset="0"/>
                <a:cs typeface="Arial" panose="020B0604020202020204" pitchFamily="34" charset="0"/>
              </a:rPr>
              <a:t>Filming by Unit One Films, http://unit1films.co.uk </a:t>
            </a:r>
          </a:p>
        </p:txBody>
      </p:sp>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CREDITS</a:t>
            </a:r>
          </a:p>
        </p:txBody>
      </p:sp>
    </p:spTree>
    <p:extLst>
      <p:ext uri="{BB962C8B-B14F-4D97-AF65-F5344CB8AC3E}">
        <p14:creationId xmlns:p14="http://schemas.microsoft.com/office/powerpoint/2010/main" val="2721130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1844824"/>
            <a:ext cx="7200800" cy="3888432"/>
          </a:xfrm>
        </p:spPr>
        <p:txBody>
          <a:bodyPr>
            <a:normAutofit/>
          </a:bodyPr>
          <a:lstStyle/>
          <a:p>
            <a:pPr marL="18288" indent="0" algn="ctr">
              <a:buNone/>
            </a:pPr>
            <a:endParaRPr lang="en-GB" sz="2800" b="1" dirty="0">
              <a:latin typeface="Arial" panose="020B0604020202020204" pitchFamily="34" charset="0"/>
              <a:cs typeface="Arial" panose="020B0604020202020204" pitchFamily="34" charset="0"/>
            </a:endParaRPr>
          </a:p>
          <a:p>
            <a:pPr marL="18288" indent="0">
              <a:buNone/>
            </a:pPr>
            <a:r>
              <a:rPr lang="en-GB" sz="2800" dirty="0">
                <a:latin typeface="Arial" panose="020B0604020202020204" pitchFamily="34" charset="0"/>
                <a:cs typeface="Arial" panose="020B0604020202020204" pitchFamily="34" charset="0"/>
              </a:rPr>
              <a:t>These materials have been produced for public benefit and the producer places no restriction on their subsequent re-use for any purpose. However, copyright of images and quotations used in these materials remains with the original producers. </a:t>
            </a:r>
          </a:p>
          <a:p>
            <a:pPr marL="18288" indent="0">
              <a:buNone/>
            </a:pPr>
            <a:endParaRPr lang="en-GB" dirty="0">
              <a:latin typeface="Arial" panose="020B0604020202020204" pitchFamily="34" charset="0"/>
              <a:cs typeface="Arial" panose="020B0604020202020204" pitchFamily="34" charset="0"/>
            </a:endParaRPr>
          </a:p>
          <a:p>
            <a:pPr marL="18288" indent="0">
              <a:buNone/>
            </a:pPr>
            <a:endParaRPr lang="en-GB" dirty="0">
              <a:latin typeface="Arial" panose="020B0604020202020204" pitchFamily="34" charset="0"/>
              <a:cs typeface="Arial" panose="020B0604020202020204" pitchFamily="34" charset="0"/>
            </a:endParaRPr>
          </a:p>
        </p:txBody>
      </p:sp>
      <p:sp>
        <p:nvSpPr>
          <p:cNvPr id="3" name="Content Placeholder 1"/>
          <p:cNvSpPr txBox="1">
            <a:spLocks/>
          </p:cNvSpPr>
          <p:nvPr/>
        </p:nvSpPr>
        <p:spPr>
          <a:xfrm>
            <a:off x="971600" y="686660"/>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COPYRIGHT</a:t>
            </a:r>
          </a:p>
        </p:txBody>
      </p:sp>
    </p:spTree>
    <p:extLst>
      <p:ext uri="{BB962C8B-B14F-4D97-AF65-F5344CB8AC3E}">
        <p14:creationId xmlns:p14="http://schemas.microsoft.com/office/powerpoint/2010/main" val="3455074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IMAGES</a:t>
            </a:r>
          </a:p>
        </p:txBody>
      </p:sp>
      <p:graphicFrame>
        <p:nvGraphicFramePr>
          <p:cNvPr id="4" name="Table 3"/>
          <p:cNvGraphicFramePr>
            <a:graphicFrameLocks noGrp="1"/>
          </p:cNvGraphicFramePr>
          <p:nvPr>
            <p:extLst>
              <p:ext uri="{D42A27DB-BD31-4B8C-83A1-F6EECF244321}">
                <p14:modId xmlns:p14="http://schemas.microsoft.com/office/powerpoint/2010/main" val="2679419837"/>
              </p:ext>
            </p:extLst>
          </p:nvPr>
        </p:nvGraphicFramePr>
        <p:xfrm>
          <a:off x="395536" y="1628800"/>
          <a:ext cx="8496944" cy="5120640"/>
        </p:xfrm>
        <a:graphic>
          <a:graphicData uri="http://schemas.openxmlformats.org/drawingml/2006/table">
            <a:tbl>
              <a:tblPr bandRow="1">
                <a:tableStyleId>{5C22544A-7EE6-4342-B048-85BDC9FD1C3A}</a:tableStyleId>
              </a:tblPr>
              <a:tblGrid>
                <a:gridCol w="2160240">
                  <a:extLst>
                    <a:ext uri="{9D8B030D-6E8A-4147-A177-3AD203B41FA5}">
                      <a16:colId xmlns:a16="http://schemas.microsoft.com/office/drawing/2014/main" val="20000"/>
                    </a:ext>
                  </a:extLst>
                </a:gridCol>
                <a:gridCol w="6336704">
                  <a:extLst>
                    <a:ext uri="{9D8B030D-6E8A-4147-A177-3AD203B41FA5}">
                      <a16:colId xmlns:a16="http://schemas.microsoft.com/office/drawing/2014/main" val="20001"/>
                    </a:ext>
                  </a:extLst>
                </a:gridCol>
              </a:tblGrid>
              <a:tr h="370840">
                <a:tc>
                  <a:txBody>
                    <a:bodyPr/>
                    <a:lstStyle/>
                    <a:p>
                      <a:r>
                        <a:rPr lang="en-GB" sz="1800" dirty="0">
                          <a:effectLst/>
                          <a:latin typeface="Arial" panose="020B0604020202020204" pitchFamily="34" charset="0"/>
                          <a:cs typeface="Arial" panose="020B0604020202020204" pitchFamily="34" charset="0"/>
                        </a:rPr>
                        <a:t>Head cogs</a:t>
                      </a:r>
                      <a:endParaRPr lang="en-GB" dirty="0">
                        <a:latin typeface="Arial" panose="020B0604020202020204" pitchFamily="34" charset="0"/>
                        <a:cs typeface="Arial" panose="020B0604020202020204" pitchFamily="34" charset="0"/>
                      </a:endParaRPr>
                    </a:p>
                  </a:txBody>
                  <a:tcPr/>
                </a:tc>
                <a:tc>
                  <a:txBody>
                    <a:bodyPr/>
                    <a:lstStyle/>
                    <a:p>
                      <a:pPr>
                        <a:spcBef>
                          <a:spcPts val="0"/>
                        </a:spcBef>
                      </a:pPr>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Krisdog</a:t>
                      </a:r>
                      <a:r>
                        <a:rPr lang="en-GB" sz="1800" dirty="0">
                          <a:effectLst/>
                          <a:latin typeface="Arial" panose="020B0604020202020204" pitchFamily="34" charset="0"/>
                          <a:cs typeface="Arial" panose="020B0604020202020204" pitchFamily="34" charset="0"/>
                        </a:rPr>
                        <a:t> / 123RF Stock Photo  (www.123rf.com/profile_Krisdog)</a:t>
                      </a:r>
                    </a:p>
                  </a:txBody>
                  <a:tcPr/>
                </a:tc>
                <a:extLst>
                  <a:ext uri="{0D108BD9-81ED-4DB2-BD59-A6C34878D82A}">
                    <a16:rowId xmlns:a16="http://schemas.microsoft.com/office/drawing/2014/main" val="10000"/>
                  </a:ext>
                </a:extLst>
              </a:tr>
              <a:tr h="370840">
                <a:tc>
                  <a:txBody>
                    <a:bodyPr/>
                    <a:lstStyle/>
                    <a:p>
                      <a:r>
                        <a:rPr lang="en-GB" sz="1800" dirty="0">
                          <a:effectLst/>
                          <a:latin typeface="Arial" panose="020B0604020202020204" pitchFamily="34" charset="0"/>
                          <a:cs typeface="Arial" panose="020B0604020202020204" pitchFamily="34" charset="0"/>
                        </a:rPr>
                        <a:t>World</a:t>
                      </a:r>
                      <a:endParaRPr lang="en-GB" dirty="0">
                        <a:latin typeface="Arial" panose="020B0604020202020204" pitchFamily="34" charset="0"/>
                        <a:cs typeface="Arial" panose="020B0604020202020204" pitchFamily="34" charset="0"/>
                      </a:endParaRPr>
                    </a:p>
                  </a:txBody>
                  <a:tcPr/>
                </a:tc>
                <a:tc>
                  <a:txBody>
                    <a:bodyPr/>
                    <a:lstStyle/>
                    <a:p>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robertsrob</a:t>
                      </a:r>
                      <a:r>
                        <a:rPr lang="en-GB" sz="1800" dirty="0">
                          <a:effectLst/>
                          <a:latin typeface="Arial" panose="020B0604020202020204" pitchFamily="34" charset="0"/>
                          <a:cs typeface="Arial" panose="020B0604020202020204" pitchFamily="34" charset="0"/>
                        </a:rPr>
                        <a:t> / 123RF Stock Photo (www.123rf.com/profile_robertsrob)</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GB" dirty="0">
                          <a:latin typeface="Arial" panose="020B0604020202020204" pitchFamily="34" charset="0"/>
                          <a:cs typeface="Arial" panose="020B0604020202020204" pitchFamily="34" charset="0"/>
                        </a:rPr>
                        <a:t>Society</a:t>
                      </a:r>
                    </a:p>
                  </a:txBody>
                  <a:tcPr/>
                </a:tc>
                <a:tc>
                  <a:txBody>
                    <a:bodyPr/>
                    <a:lstStyle/>
                    <a:p>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eobrazy</a:t>
                      </a:r>
                      <a:r>
                        <a:rPr lang="en-GB" sz="1800" dirty="0">
                          <a:effectLst/>
                          <a:latin typeface="Arial" panose="020B0604020202020204" pitchFamily="34" charset="0"/>
                          <a:cs typeface="Arial" panose="020B0604020202020204" pitchFamily="34" charset="0"/>
                        </a:rPr>
                        <a:t> / 123RF Stock Photo (www.123rf.com/profile_eobrazy)</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GB" sz="1800" dirty="0">
                          <a:effectLst/>
                          <a:latin typeface="Arial" panose="020B0604020202020204" pitchFamily="34" charset="0"/>
                          <a:cs typeface="Arial" panose="020B0604020202020204" pitchFamily="34" charset="0"/>
                        </a:rPr>
                        <a:t>Nature person</a:t>
                      </a:r>
                      <a:endParaRPr lang="en-GB"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cs typeface="Arial" panose="020B0604020202020204" pitchFamily="34" charset="0"/>
                        </a:rPr>
                        <a:t>Copyright: </a:t>
                      </a:r>
                      <a:r>
                        <a:rPr lang="en-GB" sz="1800" dirty="0" err="1">
                          <a:effectLst/>
                          <a:latin typeface="Arial" panose="020B0604020202020204" pitchFamily="34" charset="0"/>
                          <a:cs typeface="Arial" panose="020B0604020202020204" pitchFamily="34" charset="0"/>
                        </a:rPr>
                        <a:t>lenanet</a:t>
                      </a:r>
                      <a:r>
                        <a:rPr lang="en-GB" sz="1800" dirty="0">
                          <a:effectLst/>
                          <a:latin typeface="Arial" panose="020B0604020202020204" pitchFamily="34" charset="0"/>
                          <a:cs typeface="Arial" panose="020B0604020202020204" pitchFamily="34" charset="0"/>
                        </a:rPr>
                        <a:t> / 123RF Stock Photo  (www.123rf.com/profile_lenanet)</a:t>
                      </a:r>
                    </a:p>
                  </a:txBody>
                  <a:tcPr/>
                </a:tc>
                <a:extLst>
                  <a:ext uri="{0D108BD9-81ED-4DB2-BD59-A6C34878D82A}">
                    <a16:rowId xmlns:a16="http://schemas.microsoft.com/office/drawing/2014/main" val="10003"/>
                  </a:ext>
                </a:extLst>
              </a:tr>
              <a:tr h="370840">
                <a:tc>
                  <a:txBody>
                    <a:bodyPr/>
                    <a:lstStyle/>
                    <a:p>
                      <a:r>
                        <a:rPr lang="en-GB" sz="1800" kern="1200" dirty="0">
                          <a:solidFill>
                            <a:schemeClr val="dk1"/>
                          </a:solidFill>
                          <a:effectLst/>
                          <a:latin typeface="Arial" panose="020B0604020202020204" pitchFamily="34" charset="0"/>
                          <a:ea typeface="+mn-ea"/>
                          <a:cs typeface="Arial" panose="020B0604020202020204" pitchFamily="34" charset="0"/>
                        </a:rPr>
                        <a:t>Time</a:t>
                      </a:r>
                      <a:r>
                        <a:rPr lang="en-GB" sz="1800" kern="1200" baseline="0" dirty="0">
                          <a:solidFill>
                            <a:schemeClr val="dk1"/>
                          </a:solidFill>
                          <a:effectLst/>
                          <a:latin typeface="Arial" panose="020B0604020202020204" pitchFamily="34" charset="0"/>
                          <a:ea typeface="+mn-ea"/>
                          <a:cs typeface="Arial" panose="020B0604020202020204" pitchFamily="34" charset="0"/>
                        </a:rPr>
                        <a:t> Bomb</a:t>
                      </a:r>
                      <a:endParaRPr lang="en-GB" sz="1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GB" sz="1800" kern="1200" dirty="0">
                          <a:solidFill>
                            <a:schemeClr val="dk1"/>
                          </a:solidFill>
                          <a:effectLst/>
                          <a:latin typeface="Arial" panose="020B0604020202020204" pitchFamily="34" charset="0"/>
                          <a:ea typeface="+mn-ea"/>
                          <a:cs typeface="Arial" panose="020B0604020202020204" pitchFamily="34" charset="0"/>
                        </a:rPr>
                        <a:t>Copyright: </a:t>
                      </a:r>
                      <a:r>
                        <a:rPr lang="en-GB" sz="1800" kern="1200" dirty="0" err="1">
                          <a:solidFill>
                            <a:schemeClr val="dk1"/>
                          </a:solidFill>
                          <a:effectLst/>
                          <a:latin typeface="Arial" panose="020B0604020202020204" pitchFamily="34" charset="0"/>
                          <a:ea typeface="+mn-ea"/>
                          <a:cs typeface="Arial" panose="020B0604020202020204" pitchFamily="34" charset="0"/>
                        </a:rPr>
                        <a:t>deniskot</a:t>
                      </a:r>
                      <a:r>
                        <a:rPr lang="en-GB" sz="1800" kern="1200" dirty="0">
                          <a:solidFill>
                            <a:schemeClr val="dk1"/>
                          </a:solidFill>
                          <a:effectLst/>
                          <a:latin typeface="Arial" panose="020B0604020202020204" pitchFamily="34" charset="0"/>
                          <a:ea typeface="+mn-ea"/>
                          <a:cs typeface="Arial" panose="020B0604020202020204" pitchFamily="34" charset="0"/>
                        </a:rPr>
                        <a:t> / 123RF Stock Photo (www.123rf.com/profile_deniskot)</a:t>
                      </a:r>
                    </a:p>
                  </a:txBody>
                  <a:tcPr/>
                </a:tc>
                <a:extLst>
                  <a:ext uri="{0D108BD9-81ED-4DB2-BD59-A6C34878D82A}">
                    <a16:rowId xmlns:a16="http://schemas.microsoft.com/office/drawing/2014/main" val="10004"/>
                  </a:ext>
                </a:extLst>
              </a:tr>
              <a:tr h="370840">
                <a:tc>
                  <a:txBody>
                    <a:bodyPr/>
                    <a:lstStyle/>
                    <a:p>
                      <a:r>
                        <a:rPr lang="en-GB" sz="1800" dirty="0">
                          <a:effectLst/>
                          <a:latin typeface="Arial" panose="020B0604020202020204" pitchFamily="34" charset="0"/>
                          <a:cs typeface="Arial" panose="020B0604020202020204" pitchFamily="34" charset="0"/>
                        </a:rPr>
                        <a:t>Factory</a:t>
                      </a:r>
                      <a:endParaRPr lang="en-GB" sz="1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a:spcBef>
                          <a:spcPts val="0"/>
                        </a:spcBef>
                      </a:pPr>
                      <a:r>
                        <a:rPr lang="en-GB" sz="1800" dirty="0">
                          <a:effectLst/>
                          <a:latin typeface="Arial" panose="020B0604020202020204" pitchFamily="34" charset="0"/>
                          <a:cs typeface="Arial" panose="020B0604020202020204" pitchFamily="34" charset="0"/>
                        </a:rPr>
                        <a:t>Copyright: route55 / 123RF Stock Photo (www.123rf.com/profile_route55)</a:t>
                      </a:r>
                    </a:p>
                  </a:txBody>
                  <a:tcPr/>
                </a:tc>
                <a:extLst>
                  <a:ext uri="{0D108BD9-81ED-4DB2-BD59-A6C34878D82A}">
                    <a16:rowId xmlns:a16="http://schemas.microsoft.com/office/drawing/2014/main" val="10005"/>
                  </a:ext>
                </a:extLst>
              </a:tr>
              <a:tr h="370840">
                <a:tc>
                  <a:txBody>
                    <a:bodyPr/>
                    <a:lstStyle/>
                    <a:p>
                      <a:r>
                        <a:rPr lang="en-GB" sz="1800" kern="1200" dirty="0">
                          <a:solidFill>
                            <a:schemeClr val="dk1"/>
                          </a:solidFill>
                          <a:effectLst/>
                          <a:latin typeface="Arial" panose="020B0604020202020204" pitchFamily="34" charset="0"/>
                          <a:ea typeface="+mn-ea"/>
                          <a:cs typeface="Arial" panose="020B0604020202020204" pitchFamily="34" charset="0"/>
                        </a:rPr>
                        <a:t>First image</a:t>
                      </a:r>
                      <a:r>
                        <a:rPr lang="en-GB" sz="1800" kern="1200" baseline="0" dirty="0">
                          <a:solidFill>
                            <a:schemeClr val="dk1"/>
                          </a:solidFill>
                          <a:effectLst/>
                          <a:latin typeface="Arial" panose="020B0604020202020204" pitchFamily="34" charset="0"/>
                          <a:ea typeface="+mn-ea"/>
                          <a:cs typeface="Arial" panose="020B0604020202020204" pitchFamily="34" charset="0"/>
                        </a:rPr>
                        <a:t> of pig and spider web</a:t>
                      </a:r>
                      <a:endParaRPr lang="en-GB" sz="1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GB" sz="1800" kern="1200" dirty="0" err="1">
                          <a:solidFill>
                            <a:schemeClr val="dk1"/>
                          </a:solidFill>
                          <a:effectLst/>
                          <a:latin typeface="Arial" panose="020B0604020202020204" pitchFamily="34" charset="0"/>
                          <a:ea typeface="+mn-ea"/>
                          <a:cs typeface="Arial" panose="020B0604020202020204" pitchFamily="34" charset="0"/>
                        </a:rPr>
                        <a:t>Pexels</a:t>
                      </a:r>
                      <a:r>
                        <a:rPr lang="en-GB" sz="1800" kern="1200" dirty="0">
                          <a:solidFill>
                            <a:schemeClr val="dk1"/>
                          </a:solidFill>
                          <a:effectLst/>
                          <a:latin typeface="Arial" panose="020B0604020202020204" pitchFamily="34" charset="0"/>
                          <a:ea typeface="+mn-ea"/>
                          <a:cs typeface="Arial" panose="020B0604020202020204" pitchFamily="34" charset="0"/>
                        </a:rPr>
                        <a:t> (www.pexels.com)</a:t>
                      </a:r>
                    </a:p>
                  </a:txBody>
                  <a:tcPr/>
                </a:tc>
                <a:extLst>
                  <a:ext uri="{0D108BD9-81ED-4DB2-BD59-A6C34878D82A}">
                    <a16:rowId xmlns:a16="http://schemas.microsoft.com/office/drawing/2014/main" val="10006"/>
                  </a:ext>
                </a:extLst>
              </a:tr>
              <a:tr h="370840">
                <a:tc>
                  <a:txBody>
                    <a:bodyPr/>
                    <a:lstStyle/>
                    <a:p>
                      <a:r>
                        <a:rPr lang="en-GB" sz="1800" kern="1200" dirty="0">
                          <a:solidFill>
                            <a:schemeClr val="dk1"/>
                          </a:solidFill>
                          <a:effectLst/>
                          <a:latin typeface="Arial" panose="020B0604020202020204" pitchFamily="34" charset="0"/>
                          <a:ea typeface="+mn-ea"/>
                          <a:cs typeface="Arial" panose="020B0604020202020204" pitchFamily="34" charset="0"/>
                        </a:rPr>
                        <a:t>Second and third images</a:t>
                      </a:r>
                      <a:r>
                        <a:rPr lang="en-GB" sz="1800" kern="1200" baseline="0" dirty="0">
                          <a:solidFill>
                            <a:schemeClr val="dk1"/>
                          </a:solidFill>
                          <a:effectLst/>
                          <a:latin typeface="Arial" panose="020B0604020202020204" pitchFamily="34" charset="0"/>
                          <a:ea typeface="+mn-ea"/>
                          <a:cs typeface="Arial" panose="020B0604020202020204" pitchFamily="34" charset="0"/>
                        </a:rPr>
                        <a:t> of pig</a:t>
                      </a:r>
                      <a:endParaRPr lang="en-GB" sz="1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GB" sz="1800" kern="1200" dirty="0">
                          <a:solidFill>
                            <a:schemeClr val="dk1"/>
                          </a:solidFill>
                          <a:effectLst/>
                          <a:latin typeface="Arial" panose="020B0604020202020204" pitchFamily="34" charset="0"/>
                          <a:ea typeface="+mn-ea"/>
                          <a:cs typeface="Arial" panose="020B0604020202020204" pitchFamily="34" charset="0"/>
                        </a:rPr>
                        <a:t>Farm Sanctuary (permission requested) </a:t>
                      </a:r>
                      <a:r>
                        <a:rPr lang="en-GB" sz="1400" kern="1200" dirty="0">
                          <a:solidFill>
                            <a:schemeClr val="dk1"/>
                          </a:solidFill>
                          <a:effectLst/>
                          <a:latin typeface="Arial" panose="020B0604020202020204" pitchFamily="34" charset="0"/>
                          <a:ea typeface="+mn-ea"/>
                          <a:cs typeface="Arial" panose="020B0604020202020204" pitchFamily="34" charset="0"/>
                          <a:hlinkClick r:id="rId2"/>
                        </a:rPr>
                        <a:t>https://www.farmsanctuary.org/learn/factory-farming/pigs-used-for-pork</a:t>
                      </a:r>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05567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Rectangle 3"/>
          <p:cNvSpPr/>
          <p:nvPr/>
        </p:nvSpPr>
        <p:spPr>
          <a:xfrm>
            <a:off x="92696" y="5436743"/>
            <a:ext cx="7992888" cy="769441"/>
          </a:xfrm>
          <a:prstGeom prst="rect">
            <a:avLst/>
          </a:prstGeom>
        </p:spPr>
        <p:txBody>
          <a:bodyPr wrap="square">
            <a:spAutoFit/>
          </a:bodyPr>
          <a:lstStyle/>
          <a:p>
            <a:pPr marL="18288" indent="0">
              <a:buNone/>
            </a:pPr>
            <a:endParaRPr lang="en-GB" sz="2000" dirty="0">
              <a:latin typeface="Arial" panose="020B0604020202020204" pitchFamily="34" charset="0"/>
              <a:cs typeface="Arial" panose="020B0604020202020204" pitchFamily="34" charset="0"/>
            </a:endParaRPr>
          </a:p>
          <a:p>
            <a:pPr marL="702900" indent="-34290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p:txBody>
      </p:sp>
      <p:sp>
        <p:nvSpPr>
          <p:cNvPr id="3" name="Content Placeholder 1"/>
          <p:cNvSpPr txBox="1">
            <a:spLocks/>
          </p:cNvSpPr>
          <p:nvPr/>
        </p:nvSpPr>
        <p:spPr>
          <a:xfrm>
            <a:off x="755576"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REFERENCES</a:t>
            </a:r>
          </a:p>
        </p:txBody>
      </p:sp>
      <p:graphicFrame>
        <p:nvGraphicFramePr>
          <p:cNvPr id="2" name="Table 1"/>
          <p:cNvGraphicFramePr>
            <a:graphicFrameLocks noGrp="1"/>
          </p:cNvGraphicFramePr>
          <p:nvPr>
            <p:extLst>
              <p:ext uri="{D42A27DB-BD31-4B8C-83A1-F6EECF244321}">
                <p14:modId xmlns:p14="http://schemas.microsoft.com/office/powerpoint/2010/main" val="1574035487"/>
              </p:ext>
            </p:extLst>
          </p:nvPr>
        </p:nvGraphicFramePr>
        <p:xfrm>
          <a:off x="611560" y="1641416"/>
          <a:ext cx="7992888" cy="4028440"/>
        </p:xfrm>
        <a:graphic>
          <a:graphicData uri="http://schemas.openxmlformats.org/drawingml/2006/table">
            <a:tbl>
              <a:tblPr firstRow="1" bandRow="1">
                <a:tableStyleId>{5C22544A-7EE6-4342-B048-85BDC9FD1C3A}</a:tableStyleId>
              </a:tblPr>
              <a:tblGrid>
                <a:gridCol w="7992888">
                  <a:extLst>
                    <a:ext uri="{9D8B030D-6E8A-4147-A177-3AD203B41FA5}">
                      <a16:colId xmlns:a16="http://schemas.microsoft.com/office/drawing/2014/main" val="20000"/>
                    </a:ext>
                  </a:extLst>
                </a:gridCol>
              </a:tblGrid>
              <a:tr h="370840">
                <a:tc>
                  <a:txBody>
                    <a:bodyPr/>
                    <a:lstStyle/>
                    <a:p>
                      <a:endParaRPr lang="en-GB"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latin typeface="Arial" panose="020B0604020202020204" pitchFamily="34" charset="0"/>
                          <a:ea typeface="+mn-ea"/>
                          <a:cs typeface="Arial" panose="020B0604020202020204" pitchFamily="34" charset="0"/>
                        </a:rPr>
                        <a:t>Lucas, Caroline. 2012. In Blight, G. 50 months to save the world. </a:t>
                      </a:r>
                      <a:r>
                        <a:rPr lang="en-GB" sz="1800" i="1" kern="1200" dirty="0">
                          <a:solidFill>
                            <a:schemeClr val="dk1"/>
                          </a:solidFill>
                          <a:latin typeface="Arial" panose="020B0604020202020204" pitchFamily="34" charset="0"/>
                          <a:ea typeface="+mn-ea"/>
                          <a:cs typeface="Arial" panose="020B0604020202020204" pitchFamily="34" charset="0"/>
                        </a:rPr>
                        <a:t>Guardian </a:t>
                      </a:r>
                      <a:r>
                        <a:rPr lang="en-GB" sz="1800" kern="1200" dirty="0">
                          <a:solidFill>
                            <a:schemeClr val="dk1"/>
                          </a:solidFill>
                          <a:latin typeface="Arial" panose="020B0604020202020204" pitchFamily="34" charset="0"/>
                          <a:ea typeface="+mn-ea"/>
                          <a:cs typeface="Arial" panose="020B0604020202020204" pitchFamily="34" charset="0"/>
                        </a:rPr>
                        <a:t>(online) 1 Oct. </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latin typeface="Arial" panose="020B0604020202020204" pitchFamily="34" charset="0"/>
                          <a:ea typeface="+mn-ea"/>
                          <a:cs typeface="Arial" panose="020B0604020202020204" pitchFamily="34" charset="0"/>
                        </a:rPr>
                        <a:t>https://www.theguardian.com/environment/interactive/2012/oct/01</a:t>
                      </a:r>
                    </a:p>
                    <a:p>
                      <a:endParaRPr lang="en-GB" sz="180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latin typeface="Arial" panose="020B0604020202020204" pitchFamily="34" charset="0"/>
                          <a:ea typeface="+mn-ea"/>
                          <a:cs typeface="Arial" panose="020B0604020202020204" pitchFamily="34" charset="0"/>
                        </a:rPr>
                        <a:t>PIH 2002. </a:t>
                      </a:r>
                      <a:r>
                        <a:rPr lang="en-GB" sz="1800" i="1" kern="1200" dirty="0">
                          <a:solidFill>
                            <a:schemeClr val="dk1"/>
                          </a:solidFill>
                          <a:latin typeface="Arial" panose="020B0604020202020204" pitchFamily="34" charset="0"/>
                          <a:ea typeface="+mn-ea"/>
                          <a:cs typeface="Arial" panose="020B0604020202020204" pitchFamily="34" charset="0"/>
                        </a:rPr>
                        <a:t>Pork industry handbook CD-ROM edition</a:t>
                      </a:r>
                      <a:r>
                        <a:rPr lang="en-GB" sz="1800" kern="1200" dirty="0">
                          <a:solidFill>
                            <a:schemeClr val="dk1"/>
                          </a:solidFill>
                          <a:latin typeface="Arial" panose="020B0604020202020204" pitchFamily="34" charset="0"/>
                          <a:ea typeface="+mn-ea"/>
                          <a:cs typeface="Arial" panose="020B0604020202020204" pitchFamily="34" charset="0"/>
                        </a:rPr>
                        <a:t>. Lafayette: Purdue University Press.</a:t>
                      </a:r>
                    </a:p>
                    <a:p>
                      <a:endParaRPr lang="en-GB" sz="180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latin typeface="Arial" panose="020B0604020202020204" pitchFamily="34" charset="0"/>
                          <a:ea typeface="+mn-ea"/>
                          <a:cs typeface="Arial" panose="020B0604020202020204" pitchFamily="34" charset="0"/>
                        </a:rPr>
                        <a:t>Solnit, R. 2014. Call climate change what it is: violence. </a:t>
                      </a:r>
                      <a:r>
                        <a:rPr lang="en-GB" sz="1800" i="1" kern="1200" dirty="0">
                          <a:solidFill>
                            <a:schemeClr val="dk1"/>
                          </a:solidFill>
                          <a:latin typeface="Arial" panose="020B0604020202020204" pitchFamily="34" charset="0"/>
                          <a:ea typeface="+mn-ea"/>
                          <a:cs typeface="Arial" panose="020B0604020202020204" pitchFamily="34" charset="0"/>
                        </a:rPr>
                        <a:t>Guardian</a:t>
                      </a:r>
                      <a:r>
                        <a:rPr lang="en-GB" sz="1800" kern="1200" dirty="0">
                          <a:solidFill>
                            <a:schemeClr val="dk1"/>
                          </a:solidFill>
                          <a:latin typeface="Arial" panose="020B0604020202020204" pitchFamily="34" charset="0"/>
                          <a:ea typeface="+mn-ea"/>
                          <a:cs typeface="Arial" panose="020B0604020202020204" pitchFamily="34" charset="0"/>
                        </a:rPr>
                        <a:t> (online) 7 Apr  www.theguardian.com/commentisfree/2014/apr/07</a:t>
                      </a:r>
                    </a:p>
                    <a:p>
                      <a:endParaRPr lang="en-GB" sz="180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latin typeface="Arial" panose="020B0604020202020204" pitchFamily="34" charset="0"/>
                          <a:ea typeface="+mn-ea"/>
                          <a:cs typeface="Arial" panose="020B0604020202020204" pitchFamily="34" charset="0"/>
                        </a:rPr>
                        <a:t>Singer, P., 1990. </a:t>
                      </a:r>
                      <a:r>
                        <a:rPr lang="en-GB" sz="1800" i="1" kern="1200" dirty="0">
                          <a:solidFill>
                            <a:schemeClr val="dk1"/>
                          </a:solidFill>
                          <a:latin typeface="Arial" panose="020B0604020202020204" pitchFamily="34" charset="0"/>
                          <a:ea typeface="+mn-ea"/>
                          <a:cs typeface="Arial" panose="020B0604020202020204" pitchFamily="34" charset="0"/>
                        </a:rPr>
                        <a:t>Animal liberation</a:t>
                      </a:r>
                      <a:r>
                        <a:rPr lang="en-GB" sz="1800" kern="1200" dirty="0">
                          <a:solidFill>
                            <a:schemeClr val="dk1"/>
                          </a:solidFill>
                          <a:latin typeface="Arial" panose="020B0604020202020204" pitchFamily="34" charset="0"/>
                          <a:ea typeface="+mn-ea"/>
                          <a:cs typeface="Arial" panose="020B0604020202020204" pitchFamily="34" charset="0"/>
                        </a:rPr>
                        <a:t>. 2nd ed. London: Random House.</a:t>
                      </a:r>
                    </a:p>
                    <a:p>
                      <a:endParaRPr lang="en-GB" sz="180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97070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588604" y="1844824"/>
            <a:ext cx="6096000" cy="3816424"/>
          </a:xfrm>
        </p:spPr>
        <p:txBody>
          <a:bodyPr>
            <a:normAutofit lnSpcReduction="10000"/>
          </a:bodyPr>
          <a:lstStyle/>
          <a:p>
            <a:pPr marL="18288" indent="0">
              <a:buNone/>
            </a:pPr>
            <a:r>
              <a:rPr lang="en-GB" sz="2400" dirty="0">
                <a:latin typeface="Arial" panose="020B0604020202020204" pitchFamily="34" charset="0"/>
                <a:cs typeface="Arial" panose="020B0604020202020204" pitchFamily="34" charset="0"/>
              </a:rPr>
              <a:t>Any quotations and images not mentioned above are reproduced as fair dealing under Section 29(1), Section 30(1) and 30A of the UK 1988 Copyright, Designs and Patents Act, for non-commercial purposes of instruction, review, criticism, parody or pastiche.</a:t>
            </a:r>
          </a:p>
          <a:p>
            <a:pPr marL="18288" indent="0">
              <a:buNone/>
            </a:pPr>
            <a:endParaRPr lang="en-GB" sz="2400" dirty="0">
              <a:latin typeface="Arial" panose="020B0604020202020204" pitchFamily="34" charset="0"/>
              <a:cs typeface="Arial" panose="020B0604020202020204" pitchFamily="34" charset="0"/>
            </a:endParaRPr>
          </a:p>
          <a:p>
            <a:pPr marL="18288" indent="0">
              <a:buNone/>
            </a:pPr>
            <a:r>
              <a:rPr lang="en-GB" sz="2400" dirty="0">
                <a:latin typeface="Arial" panose="020B0604020202020204" pitchFamily="34" charset="0"/>
                <a:cs typeface="Arial" panose="020B0604020202020204" pitchFamily="34" charset="0"/>
              </a:rPr>
              <a:t>Requests for removals of any materials to convenor@ecoling.net</a:t>
            </a:r>
          </a:p>
        </p:txBody>
      </p:sp>
      <p:sp>
        <p:nvSpPr>
          <p:cNvPr id="3" name="Content Placeholder 1"/>
          <p:cNvSpPr txBox="1">
            <a:spLocks/>
          </p:cNvSpPr>
          <p:nvPr/>
        </p:nvSpPr>
        <p:spPr>
          <a:xfrm>
            <a:off x="971600" y="692696"/>
            <a:ext cx="7330008" cy="936104"/>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GB" sz="2800" b="1" dirty="0">
                <a:latin typeface="Arial" panose="020B0604020202020204" pitchFamily="34" charset="0"/>
                <a:cs typeface="Arial" panose="020B0604020202020204" pitchFamily="34" charset="0"/>
              </a:rPr>
              <a:t>OTHER IMAGES AND QUOTATIONS</a:t>
            </a:r>
          </a:p>
        </p:txBody>
      </p:sp>
    </p:spTree>
    <p:extLst>
      <p:ext uri="{BB962C8B-B14F-4D97-AF65-F5344CB8AC3E}">
        <p14:creationId xmlns:p14="http://schemas.microsoft.com/office/powerpoint/2010/main" val="24837028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1636</TotalTime>
  <Words>1908</Words>
  <Application>Microsoft Office PowerPoint</Application>
  <PresentationFormat>On-screen Show (4:3)</PresentationFormat>
  <Paragraphs>168</Paragraphs>
  <Slides>22</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Palatino Linotype</vt:lpstr>
      <vt:lpstr>Times New Roman</vt:lpstr>
      <vt:lpstr>Wingdings</vt:lpstr>
      <vt:lpstr>Elemental</vt:lpstr>
      <vt:lpstr>1_Elemental</vt:lpstr>
      <vt:lpstr>PowerPoint Presentation</vt:lpstr>
      <vt:lpstr>Part 4: Metaphor</vt:lpstr>
      <vt:lpstr>PowerPoint Presentation</vt:lpstr>
      <vt:lpstr>Metaphor (a type of framing)</vt:lpstr>
      <vt:lpstr>The breeding sow should be thought of as, and treated as, a valuable piece of machinery whose function is to pump out baby pigs like a sausage machine.   (Walls Meat Company manager in Singer 1990, p. 126)</vt:lpstr>
      <vt:lpstr>PowerPoint Presentation</vt:lpstr>
      <vt:lpstr>PowerPoint Presentation</vt:lpstr>
      <vt:lpstr>PowerPoint Presentation</vt:lpstr>
      <vt:lpstr>The difference between metaphor and literal framing</vt:lpstr>
      <vt:lpstr>PowerPoint Presentation</vt:lpstr>
      <vt:lpstr>PowerPoint Presentation</vt:lpstr>
      <vt:lpstr>PowerPoint Presentation</vt:lpstr>
      <vt:lpstr>PowerPoint Presentation</vt:lpstr>
      <vt:lpstr>PowerPoint Presentation</vt:lpstr>
      <vt:lpstr>PowerPoint Presentation</vt:lpstr>
      <vt:lpstr>End of Part 4</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Frames</dc:title>
  <dc:creator>Arran</dc:creator>
  <cp:lastModifiedBy>Arran Stibbe</cp:lastModifiedBy>
  <cp:revision>97</cp:revision>
  <dcterms:created xsi:type="dcterms:W3CDTF">2012-10-06T15:27:11Z</dcterms:created>
  <dcterms:modified xsi:type="dcterms:W3CDTF">2017-03-25T16:11:02Z</dcterms:modified>
</cp:coreProperties>
</file>