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737" r:id="rId1"/>
    <p:sldMasterId id="2147483750" r:id="rId2"/>
  </p:sldMasterIdLst>
  <p:notesMasterIdLst>
    <p:notesMasterId r:id="rId27"/>
  </p:notesMasterIdLst>
  <p:sldIdLst>
    <p:sldId id="336" r:id="rId3"/>
    <p:sldId id="337" r:id="rId4"/>
    <p:sldId id="328" r:id="rId5"/>
    <p:sldId id="329" r:id="rId6"/>
    <p:sldId id="415" r:id="rId7"/>
    <p:sldId id="414" r:id="rId8"/>
    <p:sldId id="376" r:id="rId9"/>
    <p:sldId id="423" r:id="rId10"/>
    <p:sldId id="416" r:id="rId11"/>
    <p:sldId id="417" r:id="rId12"/>
    <p:sldId id="431" r:id="rId13"/>
    <p:sldId id="418" r:id="rId14"/>
    <p:sldId id="419" r:id="rId15"/>
    <p:sldId id="424" r:id="rId16"/>
    <p:sldId id="430" r:id="rId17"/>
    <p:sldId id="427" r:id="rId18"/>
    <p:sldId id="353" r:id="rId19"/>
    <p:sldId id="360" r:id="rId20"/>
    <p:sldId id="429" r:id="rId21"/>
    <p:sldId id="343" r:id="rId22"/>
    <p:sldId id="344" r:id="rId23"/>
    <p:sldId id="361" r:id="rId24"/>
    <p:sldId id="428" r:id="rId25"/>
    <p:sldId id="355"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3B3"/>
    <a:srgbClr val="FF4398"/>
    <a:srgbClr val="226BFE"/>
    <a:srgbClr val="4885FE"/>
    <a:srgbClr val="548DFE"/>
    <a:srgbClr val="5C92FE"/>
    <a:srgbClr val="029402"/>
    <a:srgbClr val="D80216"/>
    <a:srgbClr val="FFFF0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8291" autoAdjust="0"/>
    <p:restoredTop sz="85248" autoAdjust="0"/>
  </p:normalViewPr>
  <p:slideViewPr>
    <p:cSldViewPr>
      <p:cViewPr varScale="1">
        <p:scale>
          <a:sx n="74" d="100"/>
          <a:sy n="74" d="100"/>
        </p:scale>
        <p:origin x="1133"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E0DE16-B676-4562-A645-832C49A320D7}" type="datetimeFigureOut">
              <a:rPr lang="en-GB" smtClean="0"/>
              <a:t>02/04/2017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CD807F-4465-42B7-88BB-792E293E2CA9}" type="slidenum">
              <a:rPr lang="en-GB" smtClean="0"/>
              <a:t>‹#›</a:t>
            </a:fld>
            <a:endParaRPr lang="en-GB"/>
          </a:p>
        </p:txBody>
      </p:sp>
    </p:spTree>
    <p:extLst>
      <p:ext uri="{BB962C8B-B14F-4D97-AF65-F5344CB8AC3E}">
        <p14:creationId xmlns:p14="http://schemas.microsoft.com/office/powerpoint/2010/main" val="3965340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part 9 of the course Stories we live by</a:t>
            </a:r>
          </a:p>
        </p:txBody>
      </p:sp>
      <p:sp>
        <p:nvSpPr>
          <p:cNvPr id="4" name="Slide Number Placeholder 3"/>
          <p:cNvSpPr>
            <a:spLocks noGrp="1"/>
          </p:cNvSpPr>
          <p:nvPr>
            <p:ph type="sldNum" sz="quarter" idx="10"/>
          </p:nvPr>
        </p:nvSpPr>
        <p:spPr/>
        <p:txBody>
          <a:bodyPr/>
          <a:lstStyle/>
          <a:p>
            <a:fld id="{03CD807F-4465-42B7-88BB-792E293E2CA9}" type="slidenum">
              <a:rPr lang="en-GB" smtClean="0"/>
              <a:t>2</a:t>
            </a:fld>
            <a:endParaRPr lang="en-GB"/>
          </a:p>
        </p:txBody>
      </p:sp>
    </p:spTree>
    <p:extLst>
      <p:ext uri="{BB962C8B-B14F-4D97-AF65-F5344CB8AC3E}">
        <p14:creationId xmlns:p14="http://schemas.microsoft.com/office/powerpoint/2010/main" val="3077419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part will explore salience, which is the ninth</a:t>
            </a:r>
            <a:r>
              <a:rPr lang="en-GB" baseline="0" dirty="0"/>
              <a:t> type of story we live by.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3</a:t>
            </a:fld>
            <a:endParaRPr lang="en-GB"/>
          </a:p>
        </p:txBody>
      </p:sp>
    </p:spTree>
    <p:extLst>
      <p:ext uri="{BB962C8B-B14F-4D97-AF65-F5344CB8AC3E}">
        <p14:creationId xmlns:p14="http://schemas.microsoft.com/office/powerpoint/2010/main" val="2890316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Salience</a:t>
            </a:r>
            <a:r>
              <a:rPr lang="en-GB" baseline="0" dirty="0"/>
              <a:t> can be defined as </a:t>
            </a:r>
            <a:r>
              <a:rPr lang="en-GB" sz="1200" dirty="0">
                <a:effectLst/>
              </a:rPr>
              <a:t>a story that an area of life is important and worthy of consideration</a:t>
            </a:r>
            <a:endParaRPr lang="en-GB" sz="1200" dirty="0">
              <a:effectLst/>
              <a:ea typeface="Calibri"/>
              <a:cs typeface="Times New Roman"/>
            </a:endParaRPr>
          </a:p>
          <a:p>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4</a:t>
            </a:fld>
            <a:endParaRPr lang="en-GB"/>
          </a:p>
        </p:txBody>
      </p:sp>
    </p:spTree>
    <p:extLst>
      <p:ext uri="{BB962C8B-B14F-4D97-AF65-F5344CB8AC3E}">
        <p14:creationId xmlns:p14="http://schemas.microsoft.com/office/powerpoint/2010/main" val="3206117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Aldo</a:t>
            </a:r>
            <a:r>
              <a:rPr lang="en-GB" baseline="0" dirty="0"/>
              <a:t> Leopold says </a:t>
            </a:r>
            <a:r>
              <a:rPr lang="en-GB" sz="1200" dirty="0">
                <a:effectLst/>
              </a:rPr>
              <a:t>“We can be ethical only in relation to something we can see, feel, understand, love, or otherwise have faith in”</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5</a:t>
            </a:fld>
            <a:endParaRPr lang="en-GB"/>
          </a:p>
        </p:txBody>
      </p:sp>
    </p:spTree>
    <p:extLst>
      <p:ext uri="{BB962C8B-B14F-4D97-AF65-F5344CB8AC3E}">
        <p14:creationId xmlns:p14="http://schemas.microsoft.com/office/powerpoint/2010/main" val="244326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example is of a Native</a:t>
            </a:r>
            <a:r>
              <a:rPr lang="en-GB" baseline="0" dirty="0"/>
              <a:t> American saying, which encourages us to see, feel, and love the natural world. It builds up the salience of nature by using the specific names of species – loon, salmon, spruce, eagle, rather than more abstract terms like fauna or biotic resources. And it appeals to our senses with cry, flash, whisper, screech, creating vivid images.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6</a:t>
            </a:fld>
            <a:endParaRPr lang="en-GB"/>
          </a:p>
        </p:txBody>
      </p:sp>
    </p:spTree>
    <p:extLst>
      <p:ext uri="{BB962C8B-B14F-4D97-AF65-F5344CB8AC3E}">
        <p14:creationId xmlns:p14="http://schemas.microsoft.com/office/powerpoint/2010/main" val="2569188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story behind</a:t>
            </a:r>
            <a:r>
              <a:rPr lang="en-GB" baseline="0" dirty="0"/>
              <a:t> this kind of language is that animals and plants are important in themselves, and it could encourage us to care for and protect the natural world.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7</a:t>
            </a:fld>
            <a:endParaRPr lang="en-GB"/>
          </a:p>
        </p:txBody>
      </p:sp>
    </p:spTree>
    <p:extLst>
      <p:ext uri="{BB962C8B-B14F-4D97-AF65-F5344CB8AC3E}">
        <p14:creationId xmlns:p14="http://schemas.microsoft.com/office/powerpoint/2010/main" val="1745244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a:t>
            </a:r>
            <a:r>
              <a:rPr lang="en-GB" baseline="0" dirty="0"/>
              <a:t> genre which is particularly powerful in giving salience, is New Nature Writing, a contemporary form of British nature writing which shows awareness of environmental and conservation issues.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8</a:t>
            </a:fld>
            <a:endParaRPr lang="en-GB"/>
          </a:p>
        </p:txBody>
      </p:sp>
    </p:spTree>
    <p:extLst>
      <p:ext uri="{BB962C8B-B14F-4D97-AF65-F5344CB8AC3E}">
        <p14:creationId xmlns:p14="http://schemas.microsoft.com/office/powerpoint/2010/main" val="23639454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of the devices</a:t>
            </a:r>
            <a:r>
              <a:rPr lang="en-GB" baseline="0" dirty="0"/>
              <a:t> which builds up salience is pronouns, where animals are referred to as ‘he’ or ‘she’ rather than it, and with the pronoun ‘who’ rather than ‘which’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9</a:t>
            </a:fld>
            <a:endParaRPr lang="en-GB"/>
          </a:p>
        </p:txBody>
      </p:sp>
    </p:spTree>
    <p:extLst>
      <p:ext uri="{BB962C8B-B14F-4D97-AF65-F5344CB8AC3E}">
        <p14:creationId xmlns:p14="http://schemas.microsoft.com/office/powerpoint/2010/main" val="4130940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New</a:t>
            </a:r>
            <a:r>
              <a:rPr lang="en-GB" baseline="0" dirty="0"/>
              <a:t> Nature writing, animals are often represented as agents of material processes. Agents are the active participants, and material processes are processes where they are actually doing something in the world.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10</a:t>
            </a:fld>
            <a:endParaRPr lang="en-GB"/>
          </a:p>
        </p:txBody>
      </p:sp>
    </p:spTree>
    <p:extLst>
      <p:ext uri="{BB962C8B-B14F-4D97-AF65-F5344CB8AC3E}">
        <p14:creationId xmlns:p14="http://schemas.microsoft.com/office/powerpoint/2010/main" val="32545871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In this extract from Richard Mabey’s Nature Cure, there are fifteen material processes where the birds (kites) are the active agents of lifting, flexing, soaring, gliding, riding, sliding. This represents them as beings actively engaged in living their lives for their own purposes, giving them strong salience.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11</a:t>
            </a:fld>
            <a:endParaRPr lang="en-GB"/>
          </a:p>
        </p:txBody>
      </p:sp>
    </p:spTree>
    <p:extLst>
      <p:ext uri="{BB962C8B-B14F-4D97-AF65-F5344CB8AC3E}">
        <p14:creationId xmlns:p14="http://schemas.microsoft.com/office/powerpoint/2010/main" val="42495743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a:t>
            </a:r>
            <a:r>
              <a:rPr lang="en-GB" baseline="0" dirty="0"/>
              <a:t> are different levels of abstraction that we can use. We can talk about otters, mammals, fauna, or biological resources. New Nature writing books frequently talk about animals at the ‘basic level’, which is the level that it is easiest to imagine them at. It’s far easier to get an image in our minds of an ‘otter’ than ‘fauna’.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12</a:t>
            </a:fld>
            <a:endParaRPr lang="en-GB"/>
          </a:p>
        </p:txBody>
      </p:sp>
    </p:spTree>
    <p:extLst>
      <p:ext uri="{BB962C8B-B14F-4D97-AF65-F5344CB8AC3E}">
        <p14:creationId xmlns:p14="http://schemas.microsoft.com/office/powerpoint/2010/main" val="3370566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sense image is where the author describes exactly</a:t>
            </a:r>
            <a:r>
              <a:rPr lang="en-GB" baseline="0" dirty="0"/>
              <a:t> what an observer would see, hear, smell, touch or taste rather than giving objective facts about what is there. So in the first example, Fiennes does say ‘there were geese in the fields’, he talks about ‘smudges and specks of geese above the low sun’, causing the reader to get a vivid image of the geese in their mind.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13</a:t>
            </a:fld>
            <a:endParaRPr lang="en-GB"/>
          </a:p>
        </p:txBody>
      </p:sp>
    </p:spTree>
    <p:extLst>
      <p:ext uri="{BB962C8B-B14F-4D97-AF65-F5344CB8AC3E}">
        <p14:creationId xmlns:p14="http://schemas.microsoft.com/office/powerpoint/2010/main" val="14399479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Finally,</a:t>
            </a:r>
            <a:r>
              <a:rPr lang="en-GB" baseline="0" dirty="0"/>
              <a:t> there is also visual salience. Kathleen Jamie gives a peregrine salience in her words using a sense image  ‘</a:t>
            </a:r>
            <a:r>
              <a:rPr lang="en-GB" dirty="0">
                <a:effectLst/>
              </a:rPr>
              <a:t>He flew in an easy loop, and when the sunlight glanced his undersides they were pale and banded like rippled sycamore.’. The</a:t>
            </a:r>
            <a:r>
              <a:rPr lang="en-GB" baseline="0" dirty="0">
                <a:effectLst/>
              </a:rPr>
              <a:t> cover of the book reflects this perfectly, giving the peregrine salience through being in a central position, in the foreground, against plain background, and the only animal present. </a:t>
            </a:r>
            <a:endParaRPr lang="en-GB" dirty="0"/>
          </a:p>
          <a:p>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14</a:t>
            </a:fld>
            <a:endParaRPr lang="en-GB"/>
          </a:p>
        </p:txBody>
      </p:sp>
    </p:spTree>
    <p:extLst>
      <p:ext uri="{BB962C8B-B14F-4D97-AF65-F5344CB8AC3E}">
        <p14:creationId xmlns:p14="http://schemas.microsoft.com/office/powerpoint/2010/main" val="33013680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Another example of visual salience is this poster from </a:t>
            </a:r>
            <a:r>
              <a:rPr lang="en-GB" i="1" dirty="0"/>
              <a:t>Compassionate Farming Education Initiative</a:t>
            </a:r>
            <a:r>
              <a:rPr lang="en-GB" dirty="0"/>
              <a:t>, an organisation which promotes plant-based farming as more sustainable and humane than meat or dairy production. In these pictures, the family members are depicted in high salience through firstly being represented in close up, with faces filling the frame. Secondly, through eyes looking out at the viewer, forming a ‘demand image’, i.e., an image which demands a relationship between the depicted subject and the viewer. Thirdly, by being represented in the foreground, and being unique individuals rather than part of an indistinguishable crowd. Clearly, the parallelism in the images echoes the word ‘every family’, showing that animals and humans have the same kind of bond between mother and child. </a:t>
            </a:r>
          </a:p>
        </p:txBody>
      </p:sp>
      <p:sp>
        <p:nvSpPr>
          <p:cNvPr id="4" name="Slide Number Placeholder 3"/>
          <p:cNvSpPr>
            <a:spLocks noGrp="1"/>
          </p:cNvSpPr>
          <p:nvPr>
            <p:ph type="sldNum" sz="quarter" idx="10"/>
          </p:nvPr>
        </p:nvSpPr>
        <p:spPr/>
        <p:txBody>
          <a:bodyPr/>
          <a:lstStyle/>
          <a:p>
            <a:fld id="{03CD807F-4465-42B7-88BB-792E293E2CA9}" type="slidenum">
              <a:rPr lang="en-GB" smtClean="0"/>
              <a:t>15</a:t>
            </a:fld>
            <a:endParaRPr lang="en-GB"/>
          </a:p>
        </p:txBody>
      </p:sp>
    </p:spTree>
    <p:extLst>
      <p:ext uri="{BB962C8B-B14F-4D97-AF65-F5344CB8AC3E}">
        <p14:creationId xmlns:p14="http://schemas.microsoft.com/office/powerpoint/2010/main" val="23757502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an example of individualisation,</a:t>
            </a:r>
            <a:r>
              <a:rPr lang="en-GB" baseline="0" dirty="0"/>
              <a:t> about starlings. In the </a:t>
            </a:r>
            <a:r>
              <a:rPr lang="en-GB" i="1" baseline="0" dirty="0"/>
              <a:t>Daily Mail</a:t>
            </a:r>
            <a:r>
              <a:rPr lang="en-GB" baseline="0" dirty="0"/>
              <a:t> article the starlings are erased by the collective nouns ‘flock’ and ‘swarm’, and are made to seem negative through the connotations of </a:t>
            </a:r>
            <a:r>
              <a:rPr lang="en-GB" i="1" baseline="0" dirty="0"/>
              <a:t>drenched, invaded </a:t>
            </a:r>
            <a:r>
              <a:rPr lang="en-GB" baseline="0" dirty="0"/>
              <a:t>and </a:t>
            </a:r>
            <a:r>
              <a:rPr lang="en-GB" i="1" baseline="0" dirty="0"/>
              <a:t>swarm</a:t>
            </a:r>
            <a:r>
              <a:rPr lang="en-GB" baseline="0" dirty="0"/>
              <a:t>. On the other hand, in the New Nature Writing book ‘Field notes from a hidden city’, Esther </a:t>
            </a:r>
            <a:r>
              <a:rPr lang="en-GB" baseline="0" dirty="0" err="1"/>
              <a:t>Woolfson</a:t>
            </a:r>
            <a:r>
              <a:rPr lang="en-GB" baseline="0" dirty="0"/>
              <a:t> gives starlings very strong salience. She does this by talking about an individual and giving him name, ‘Max’. She then describes Max’s appearance in detail, creating a strong image in people’s minds of Max as a unique individual. And she uses words with positive connotations: </a:t>
            </a:r>
            <a:r>
              <a:rPr lang="en-GB" i="1" baseline="0" dirty="0"/>
              <a:t>exquisite, extraordinary, beauty, gilded,</a:t>
            </a:r>
            <a:r>
              <a:rPr lang="en-GB" i="0" baseline="0" dirty="0"/>
              <a:t> and </a:t>
            </a:r>
            <a:r>
              <a:rPr lang="en-GB" i="1" baseline="0" dirty="0"/>
              <a:t>neatness</a:t>
            </a:r>
            <a:r>
              <a:rPr lang="en-GB" baseline="0" dirty="0"/>
              <a:t>. In doing this she encourages us to notice the world beyond the human, and to care.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16</a:t>
            </a:fld>
            <a:endParaRPr lang="en-GB"/>
          </a:p>
        </p:txBody>
      </p:sp>
    </p:spTree>
    <p:extLst>
      <p:ext uri="{BB962C8B-B14F-4D97-AF65-F5344CB8AC3E}">
        <p14:creationId xmlns:p14="http://schemas.microsoft.com/office/powerpoint/2010/main" val="1426917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a:solidFill>
                  <a:prstClr val="white"/>
                </a:solidFill>
                <a:effectLst>
                  <a:outerShdw blurRad="38100" dist="38100" dir="2700000" algn="tl">
                    <a:srgbClr val="000000">
                      <a:alpha val="43137"/>
                    </a:srgbClr>
                  </a:outerShdw>
                </a:effectLst>
              </a:rPr>
              <a:t>{</a:t>
            </a: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Date Placeholder 14"/>
          <p:cNvSpPr>
            <a:spLocks noGrp="1"/>
          </p:cNvSpPr>
          <p:nvPr>
            <p:ph type="dt" sz="half" idx="10"/>
          </p:nvPr>
        </p:nvSpPr>
        <p:spPr/>
        <p:txBody>
          <a:bodyPr/>
          <a:lstStyle/>
          <a:p>
            <a:fld id="{8B6B4C59-3B34-40DD-9097-FC1EC99C4DC9}" type="datetimeFigureOut">
              <a:rPr lang="en-GB" smtClean="0">
                <a:solidFill>
                  <a:prstClr val="white">
                    <a:alpha val="60000"/>
                  </a:prstClr>
                </a:solidFill>
              </a:rPr>
              <a:pPr/>
              <a:t>02/04/2017</a:t>
            </a:fld>
            <a:endParaRPr lang="en-GB">
              <a:solidFill>
                <a:prstClr val="white">
                  <a:alpha val="60000"/>
                </a:prstClr>
              </a:solidFill>
            </a:endParaRPr>
          </a:p>
        </p:txBody>
      </p:sp>
      <p:sp>
        <p:nvSpPr>
          <p:cNvPr id="16" name="Slide Number Placeholder 15"/>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17" name="Footer Placeholder 16"/>
          <p:cNvSpPr>
            <a:spLocks noGrp="1"/>
          </p:cNvSpPr>
          <p:nvPr>
            <p:ph type="ftr" sz="quarter" idx="12"/>
          </p:nvPr>
        </p:nvSpPr>
        <p:spPr/>
        <p:txBody>
          <a:bodyPr/>
          <a:lstStyle/>
          <a:p>
            <a:endParaRPr lang="en-GB">
              <a:solidFill>
                <a:prstClr val="white">
                  <a:alpha val="60000"/>
                </a:prstClr>
              </a:solidFill>
            </a:endParaRPr>
          </a:p>
        </p:txBody>
      </p:sp>
    </p:spTree>
    <p:extLst>
      <p:ext uri="{BB962C8B-B14F-4D97-AF65-F5344CB8AC3E}">
        <p14:creationId xmlns:p14="http://schemas.microsoft.com/office/powerpoint/2010/main" val="33523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2"/>
          <p:cNvSpPr>
            <a:spLocks noGrp="1"/>
          </p:cNvSpPr>
          <p:nvPr>
            <p:ph type="title"/>
          </p:nvPr>
        </p:nvSpPr>
        <p:spPr/>
        <p:txBody>
          <a:bodyPr/>
          <a:lstStyle/>
          <a:p>
            <a:r>
              <a:rPr lang="en-US"/>
              <a:t>Click to edit Master title style</a:t>
            </a:r>
          </a:p>
        </p:txBody>
      </p:sp>
      <p:sp>
        <p:nvSpPr>
          <p:cNvPr id="14" name="Date Placeholder 13"/>
          <p:cNvSpPr>
            <a:spLocks noGrp="1"/>
          </p:cNvSpPr>
          <p:nvPr>
            <p:ph type="dt" sz="half" idx="10"/>
          </p:nvPr>
        </p:nvSpPr>
        <p:spPr/>
        <p:txBody>
          <a:bodyPr/>
          <a:lstStyle/>
          <a:p>
            <a:fld id="{8B6B4C59-3B34-40DD-9097-FC1EC99C4DC9}" type="datetimeFigureOut">
              <a:rPr lang="en-GB" smtClean="0">
                <a:solidFill>
                  <a:prstClr val="white">
                    <a:alpha val="60000"/>
                  </a:prstClr>
                </a:solidFill>
              </a:rPr>
              <a:pPr/>
              <a:t>02/04/2017</a:t>
            </a:fld>
            <a:endParaRPr lang="en-GB">
              <a:solidFill>
                <a:prstClr val="white">
                  <a:alpha val="60000"/>
                </a:prstClr>
              </a:solidFill>
            </a:endParaRPr>
          </a:p>
        </p:txBody>
      </p:sp>
      <p:sp>
        <p:nvSpPr>
          <p:cNvPr id="15" name="Slide Number Placeholder 14"/>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16" name="Footer Placeholder 15"/>
          <p:cNvSpPr>
            <a:spLocks noGrp="1"/>
          </p:cNvSpPr>
          <p:nvPr>
            <p:ph type="ftr" sz="quarter" idx="12"/>
          </p:nvPr>
        </p:nvSpPr>
        <p:spPr/>
        <p:txBody>
          <a:bodyPr/>
          <a:lstStyle/>
          <a:p>
            <a:endParaRPr lang="en-GB">
              <a:solidFill>
                <a:prstClr val="white">
                  <a:alpha val="60000"/>
                </a:prstClr>
              </a:solidFill>
            </a:endParaRPr>
          </a:p>
        </p:txBody>
      </p:sp>
    </p:spTree>
    <p:extLst>
      <p:ext uri="{BB962C8B-B14F-4D97-AF65-F5344CB8AC3E}">
        <p14:creationId xmlns:p14="http://schemas.microsoft.com/office/powerpoint/2010/main" val="3487183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a:solidFill>
                  <a:prstClr val="white"/>
                </a:solidFill>
                <a:effectLst>
                  <a:outerShdw blurRad="38100" dist="38100" dir="2700000" algn="tl">
                    <a:srgbClr val="000000">
                      <a:alpha val="43137"/>
                    </a:srgbClr>
                  </a:outerShdw>
                </a:effectLst>
              </a:rPr>
              <a:t>{</a:t>
            </a: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2" name="Date Placeholder 11"/>
          <p:cNvSpPr>
            <a:spLocks noGrp="1"/>
          </p:cNvSpPr>
          <p:nvPr>
            <p:ph type="dt" sz="half" idx="10"/>
          </p:nvPr>
        </p:nvSpPr>
        <p:spPr/>
        <p:txBody>
          <a:bodyPr/>
          <a:lstStyle/>
          <a:p>
            <a:fld id="{8B6B4C59-3B34-40DD-9097-FC1EC99C4DC9}" type="datetimeFigureOut">
              <a:rPr lang="en-GB" smtClean="0">
                <a:solidFill>
                  <a:prstClr val="white">
                    <a:alpha val="60000"/>
                  </a:prstClr>
                </a:solidFill>
              </a:rPr>
              <a:pPr/>
              <a:t>02/04/2017</a:t>
            </a:fld>
            <a:endParaRPr lang="en-GB">
              <a:solidFill>
                <a:prstClr val="white">
                  <a:alpha val="60000"/>
                </a:prstClr>
              </a:solidFill>
            </a:endParaRPr>
          </a:p>
        </p:txBody>
      </p:sp>
      <p:sp>
        <p:nvSpPr>
          <p:cNvPr id="13" name="Slide Number Placeholder 12"/>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14" name="Footer Placeholder 13"/>
          <p:cNvSpPr>
            <a:spLocks noGrp="1"/>
          </p:cNvSpPr>
          <p:nvPr>
            <p:ph type="ftr" sz="quarter" idx="12"/>
          </p:nvPr>
        </p:nvSpPr>
        <p:spPr/>
        <p:txBody>
          <a:bodyPr/>
          <a:lstStyle/>
          <a:p>
            <a:endParaRPr lang="en-GB">
              <a:solidFill>
                <a:prstClr val="white">
                  <a:alpha val="60000"/>
                </a:prstClr>
              </a:solidFill>
            </a:endParaRP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2824992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8B6B4C59-3B34-40DD-9097-FC1EC99C4DC9}" type="datetimeFigureOut">
              <a:rPr lang="en-GB" smtClean="0">
                <a:solidFill>
                  <a:prstClr val="white">
                    <a:alpha val="60000"/>
                  </a:prstClr>
                </a:solidFill>
              </a:rPr>
              <a:pPr/>
              <a:t>02/04/2017</a:t>
            </a:fld>
            <a:endParaRPr lang="en-GB">
              <a:solidFill>
                <a:prstClr val="white">
                  <a:alpha val="60000"/>
                </a:prstClr>
              </a:solidFill>
            </a:endParaRPr>
          </a:p>
        </p:txBody>
      </p:sp>
      <p:sp>
        <p:nvSpPr>
          <p:cNvPr id="9" name="Slide Number Placeholder 8"/>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10" name="Footer Placeholder 9"/>
          <p:cNvSpPr>
            <a:spLocks noGrp="1"/>
          </p:cNvSpPr>
          <p:nvPr>
            <p:ph type="ftr" sz="quarter" idx="12"/>
          </p:nvPr>
        </p:nvSpPr>
        <p:spPr/>
        <p:txBody>
          <a:bodyPr/>
          <a:lstStyle/>
          <a:p>
            <a:endParaRPr lang="en-GB">
              <a:solidFill>
                <a:prstClr val="white">
                  <a:alpha val="60000"/>
                </a:prstClr>
              </a:solidFill>
            </a:endParaRPr>
          </a:p>
        </p:txBody>
      </p:sp>
      <p:sp>
        <p:nvSpPr>
          <p:cNvPr id="11" name="Title 10"/>
          <p:cNvSpPr>
            <a:spLocks noGrp="1"/>
          </p:cNvSpPr>
          <p:nvPr>
            <p:ph type="title"/>
          </p:nvPr>
        </p:nvSpPr>
        <p:spPr/>
        <p:txBody>
          <a:bodyPr/>
          <a:lstStyle/>
          <a:p>
            <a:r>
              <a:rPr lang="en-US"/>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9113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p>
        </p:txBody>
      </p:sp>
      <p:sp>
        <p:nvSpPr>
          <p:cNvPr id="12" name="Title 11"/>
          <p:cNvSpPr>
            <a:spLocks noGrp="1"/>
          </p:cNvSpPr>
          <p:nvPr>
            <p:ph type="title"/>
          </p:nvPr>
        </p:nvSpPr>
        <p:spPr/>
        <p:txBody>
          <a:bodyPr/>
          <a:lstStyle/>
          <a:p>
            <a:r>
              <a:rPr lang="en-US"/>
              <a:t>Click to edit Master title style</a:t>
            </a:r>
            <a:endParaRPr lang="en-US" dirty="0"/>
          </a:p>
        </p:txBody>
      </p:sp>
      <p:sp>
        <p:nvSpPr>
          <p:cNvPr id="14" name="Date Placeholder 13"/>
          <p:cNvSpPr>
            <a:spLocks noGrp="1"/>
          </p:cNvSpPr>
          <p:nvPr>
            <p:ph type="dt" sz="half" idx="10"/>
          </p:nvPr>
        </p:nvSpPr>
        <p:spPr/>
        <p:txBody>
          <a:bodyPr/>
          <a:lstStyle/>
          <a:p>
            <a:fld id="{8B6B4C59-3B34-40DD-9097-FC1EC99C4DC9}" type="datetimeFigureOut">
              <a:rPr lang="en-GB" smtClean="0">
                <a:solidFill>
                  <a:prstClr val="white">
                    <a:alpha val="60000"/>
                  </a:prstClr>
                </a:solidFill>
              </a:rPr>
              <a:pPr/>
              <a:t>02/04/2017</a:t>
            </a:fld>
            <a:endParaRPr lang="en-GB">
              <a:solidFill>
                <a:prstClr val="white">
                  <a:alpha val="60000"/>
                </a:prstClr>
              </a:solidFill>
            </a:endParaRPr>
          </a:p>
        </p:txBody>
      </p:sp>
      <p:sp>
        <p:nvSpPr>
          <p:cNvPr id="15" name="Slide Number Placeholder 14"/>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16" name="Footer Placeholder 15"/>
          <p:cNvSpPr>
            <a:spLocks noGrp="1"/>
          </p:cNvSpPr>
          <p:nvPr>
            <p:ph type="ftr" sz="quarter" idx="12"/>
          </p:nvPr>
        </p:nvSpPr>
        <p:spPr/>
        <p:txBody>
          <a:bodyPr/>
          <a:lstStyle/>
          <a:p>
            <a:endParaRPr lang="en-GB">
              <a:solidFill>
                <a:prstClr val="white">
                  <a:alpha val="60000"/>
                </a:prstClr>
              </a:solidFill>
            </a:endParaRPr>
          </a:p>
        </p:txBody>
      </p:sp>
    </p:spTree>
    <p:extLst>
      <p:ext uri="{BB962C8B-B14F-4D97-AF65-F5344CB8AC3E}">
        <p14:creationId xmlns:p14="http://schemas.microsoft.com/office/powerpoint/2010/main" val="3716086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7" name="Date Placeholder 6"/>
          <p:cNvSpPr>
            <a:spLocks noGrp="1"/>
          </p:cNvSpPr>
          <p:nvPr>
            <p:ph type="dt" sz="half" idx="10"/>
          </p:nvPr>
        </p:nvSpPr>
        <p:spPr/>
        <p:txBody>
          <a:bodyPr/>
          <a:lstStyle/>
          <a:p>
            <a:fld id="{8B6B4C59-3B34-40DD-9097-FC1EC99C4DC9}" type="datetimeFigureOut">
              <a:rPr lang="en-GB" smtClean="0">
                <a:solidFill>
                  <a:prstClr val="white">
                    <a:alpha val="60000"/>
                  </a:prstClr>
                </a:solidFill>
              </a:rPr>
              <a:pPr/>
              <a:t>02/04/2017</a:t>
            </a:fld>
            <a:endParaRPr lang="en-GB">
              <a:solidFill>
                <a:prstClr val="white">
                  <a:alpha val="60000"/>
                </a:prstClr>
              </a:solidFill>
            </a:endParaRPr>
          </a:p>
        </p:txBody>
      </p:sp>
      <p:sp>
        <p:nvSpPr>
          <p:cNvPr id="8" name="Slide Number Placeholder 7"/>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9" name="Footer Placeholder 8"/>
          <p:cNvSpPr>
            <a:spLocks noGrp="1"/>
          </p:cNvSpPr>
          <p:nvPr>
            <p:ph type="ftr" sz="quarter" idx="12"/>
          </p:nvPr>
        </p:nvSpPr>
        <p:spPr/>
        <p:txBody>
          <a:bodyPr/>
          <a:lstStyle/>
          <a:p>
            <a:endParaRPr lang="en-GB">
              <a:solidFill>
                <a:prstClr val="white">
                  <a:alpha val="60000"/>
                </a:prstClr>
              </a:solidFill>
            </a:endParaRPr>
          </a:p>
        </p:txBody>
      </p:sp>
    </p:spTree>
    <p:extLst>
      <p:ext uri="{BB962C8B-B14F-4D97-AF65-F5344CB8AC3E}">
        <p14:creationId xmlns:p14="http://schemas.microsoft.com/office/powerpoint/2010/main" val="1420196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B6B4C59-3B34-40DD-9097-FC1EC99C4DC9}" type="datetimeFigureOut">
              <a:rPr lang="en-GB" smtClean="0">
                <a:solidFill>
                  <a:prstClr val="white">
                    <a:alpha val="60000"/>
                  </a:prstClr>
                </a:solidFill>
              </a:rPr>
              <a:pPr/>
              <a:t>02/04/2017</a:t>
            </a:fld>
            <a:endParaRPr lang="en-GB">
              <a:solidFill>
                <a:prstClr val="white">
                  <a:alpha val="60000"/>
                </a:prstClr>
              </a:solidFill>
            </a:endParaRPr>
          </a:p>
        </p:txBody>
      </p:sp>
      <p:sp>
        <p:nvSpPr>
          <p:cNvPr id="6" name="Slide Number Placeholder 5"/>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7" name="Footer Placeholder 6"/>
          <p:cNvSpPr>
            <a:spLocks noGrp="1"/>
          </p:cNvSpPr>
          <p:nvPr>
            <p:ph type="ftr" sz="quarter" idx="12"/>
          </p:nvPr>
        </p:nvSpPr>
        <p:spPr/>
        <p:txBody>
          <a:bodyPr/>
          <a:lstStyle/>
          <a:p>
            <a:endParaRPr lang="en-GB">
              <a:solidFill>
                <a:prstClr val="white">
                  <a:alpha val="60000"/>
                </a:prstClr>
              </a:solidFill>
            </a:endParaRPr>
          </a:p>
        </p:txBody>
      </p:sp>
    </p:spTree>
    <p:extLst>
      <p:ext uri="{BB962C8B-B14F-4D97-AF65-F5344CB8AC3E}">
        <p14:creationId xmlns:p14="http://schemas.microsoft.com/office/powerpoint/2010/main" val="3075300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solidFill>
                  <a:prstClr val="white"/>
                </a:solidFill>
                <a:effectLst>
                  <a:outerShdw blurRad="38100" dist="38100" dir="2700000" algn="tl">
                    <a:srgbClr val="000000">
                      <a:alpha val="43137"/>
                    </a:srgbClr>
                  </a:outerShdw>
                </a:effectLst>
              </a:rPr>
              <a:t>{</a:t>
            </a: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Date Placeholder 14"/>
          <p:cNvSpPr>
            <a:spLocks noGrp="1"/>
          </p:cNvSpPr>
          <p:nvPr>
            <p:ph type="dt" sz="half" idx="10"/>
          </p:nvPr>
        </p:nvSpPr>
        <p:spPr/>
        <p:txBody>
          <a:bodyPr/>
          <a:lstStyle/>
          <a:p>
            <a:fld id="{8B6B4C59-3B34-40DD-9097-FC1EC99C4DC9}" type="datetimeFigureOut">
              <a:rPr lang="en-GB" smtClean="0">
                <a:solidFill>
                  <a:prstClr val="white">
                    <a:alpha val="60000"/>
                  </a:prstClr>
                </a:solidFill>
              </a:rPr>
              <a:pPr/>
              <a:t>02/04/2017</a:t>
            </a:fld>
            <a:endParaRPr lang="en-GB">
              <a:solidFill>
                <a:prstClr val="white">
                  <a:alpha val="60000"/>
                </a:prstClr>
              </a:solidFill>
            </a:endParaRPr>
          </a:p>
        </p:txBody>
      </p:sp>
      <p:sp>
        <p:nvSpPr>
          <p:cNvPr id="16" name="Slide Number Placeholder 15"/>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17" name="Footer Placeholder 16"/>
          <p:cNvSpPr>
            <a:spLocks noGrp="1"/>
          </p:cNvSpPr>
          <p:nvPr>
            <p:ph type="ftr" sz="quarter" idx="12"/>
          </p:nvPr>
        </p:nvSpPr>
        <p:spPr/>
        <p:txBody>
          <a:bodyPr/>
          <a:lstStyle/>
          <a:p>
            <a:endParaRPr lang="en-GB">
              <a:solidFill>
                <a:prstClr val="white">
                  <a:alpha val="60000"/>
                </a:prstClr>
              </a:solidFill>
            </a:endParaRPr>
          </a:p>
        </p:txBody>
      </p:sp>
      <p:sp>
        <p:nvSpPr>
          <p:cNvPr id="18" name="Title 17"/>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736345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p>
        </p:txBody>
      </p:sp>
      <p:sp>
        <p:nvSpPr>
          <p:cNvPr id="11" name="Title 10"/>
          <p:cNvSpPr>
            <a:spLocks noGrp="1"/>
          </p:cNvSpPr>
          <p:nvPr>
            <p:ph type="title"/>
          </p:nvPr>
        </p:nvSpPr>
        <p:spPr/>
        <p:txBody>
          <a:bodyPr/>
          <a:lstStyle/>
          <a:p>
            <a:r>
              <a:rPr lang="en-US"/>
              <a:t>Click to edit Master title style</a:t>
            </a:r>
          </a:p>
        </p:txBody>
      </p:sp>
      <p:sp>
        <p:nvSpPr>
          <p:cNvPr id="13" name="Date Placeholder 12"/>
          <p:cNvSpPr>
            <a:spLocks noGrp="1"/>
          </p:cNvSpPr>
          <p:nvPr>
            <p:ph type="dt" sz="half" idx="10"/>
          </p:nvPr>
        </p:nvSpPr>
        <p:spPr/>
        <p:txBody>
          <a:bodyPr/>
          <a:lstStyle/>
          <a:p>
            <a:fld id="{8B6B4C59-3B34-40DD-9097-FC1EC99C4DC9}" type="datetimeFigureOut">
              <a:rPr lang="en-GB" smtClean="0">
                <a:solidFill>
                  <a:prstClr val="white">
                    <a:alpha val="60000"/>
                  </a:prstClr>
                </a:solidFill>
              </a:rPr>
              <a:pPr/>
              <a:t>02/04/2017</a:t>
            </a:fld>
            <a:endParaRPr lang="en-GB">
              <a:solidFill>
                <a:prstClr val="white">
                  <a:alpha val="60000"/>
                </a:prstClr>
              </a:solidFill>
            </a:endParaRPr>
          </a:p>
        </p:txBody>
      </p:sp>
      <p:sp>
        <p:nvSpPr>
          <p:cNvPr id="14" name="Slide Number Placeholder 13"/>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15" name="Footer Placeholder 14"/>
          <p:cNvSpPr>
            <a:spLocks noGrp="1"/>
          </p:cNvSpPr>
          <p:nvPr>
            <p:ph type="ftr" sz="quarter" idx="12"/>
          </p:nvPr>
        </p:nvSpPr>
        <p:spPr/>
        <p:txBody>
          <a:bodyPr/>
          <a:lstStyle/>
          <a:p>
            <a:endParaRPr lang="en-GB">
              <a:solidFill>
                <a:prstClr val="white">
                  <a:alpha val="60000"/>
                </a:prstClr>
              </a:solidFill>
            </a:endParaRPr>
          </a:p>
        </p:txBody>
      </p:sp>
    </p:spTree>
    <p:extLst>
      <p:ext uri="{BB962C8B-B14F-4D97-AF65-F5344CB8AC3E}">
        <p14:creationId xmlns:p14="http://schemas.microsoft.com/office/powerpoint/2010/main" val="1493681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6B4C59-3B34-40DD-9097-FC1EC99C4DC9}" type="datetimeFigureOut">
              <a:rPr lang="en-GB" smtClean="0">
                <a:solidFill>
                  <a:prstClr val="white">
                    <a:alpha val="60000"/>
                  </a:prstClr>
                </a:solidFill>
              </a:rPr>
              <a:pPr/>
              <a:t>02/04/2017</a:t>
            </a:fld>
            <a:endParaRPr lang="en-GB">
              <a:solidFill>
                <a:prstClr val="white">
                  <a:alpha val="60000"/>
                </a:prstClr>
              </a:solidFill>
            </a:endParaRPr>
          </a:p>
        </p:txBody>
      </p:sp>
      <p:sp>
        <p:nvSpPr>
          <p:cNvPr id="5" name="Footer Placeholder 4"/>
          <p:cNvSpPr>
            <a:spLocks noGrp="1"/>
          </p:cNvSpPr>
          <p:nvPr>
            <p:ph type="ftr" sz="quarter" idx="11"/>
          </p:nvPr>
        </p:nvSpPr>
        <p:spPr/>
        <p:txBody>
          <a:bodyPr/>
          <a:lstStyle/>
          <a:p>
            <a:endParaRPr lang="en-GB">
              <a:solidFill>
                <a:prstClr val="white">
                  <a:alpha val="60000"/>
                </a:prstClr>
              </a:solidFill>
            </a:endParaRPr>
          </a:p>
        </p:txBody>
      </p:sp>
      <p:sp>
        <p:nvSpPr>
          <p:cNvPr id="6" name="Slide Number Placeholder 5"/>
          <p:cNvSpPr>
            <a:spLocks noGrp="1"/>
          </p:cNvSpPr>
          <p:nvPr>
            <p:ph type="sldNum" sz="quarter" idx="12"/>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Tree>
    <p:extLst>
      <p:ext uri="{BB962C8B-B14F-4D97-AF65-F5344CB8AC3E}">
        <p14:creationId xmlns:p14="http://schemas.microsoft.com/office/powerpoint/2010/main" val="116153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6B4C59-3B34-40DD-9097-FC1EC99C4DC9}" type="datetimeFigureOut">
              <a:rPr lang="en-GB" smtClean="0">
                <a:solidFill>
                  <a:prstClr val="white">
                    <a:alpha val="60000"/>
                  </a:prstClr>
                </a:solidFill>
              </a:rPr>
              <a:pPr/>
              <a:t>02/04/2017</a:t>
            </a:fld>
            <a:endParaRPr lang="en-GB">
              <a:solidFill>
                <a:prstClr val="white">
                  <a:alpha val="60000"/>
                </a:prstClr>
              </a:solidFill>
            </a:endParaRPr>
          </a:p>
        </p:txBody>
      </p:sp>
      <p:sp>
        <p:nvSpPr>
          <p:cNvPr id="5" name="Footer Placeholder 4"/>
          <p:cNvSpPr>
            <a:spLocks noGrp="1"/>
          </p:cNvSpPr>
          <p:nvPr>
            <p:ph type="ftr" sz="quarter" idx="11"/>
          </p:nvPr>
        </p:nvSpPr>
        <p:spPr/>
        <p:txBody>
          <a:bodyPr/>
          <a:lstStyle/>
          <a:p>
            <a:endParaRPr lang="en-GB">
              <a:solidFill>
                <a:prstClr val="white">
                  <a:alpha val="60000"/>
                </a:prstClr>
              </a:solidFill>
            </a:endParaRPr>
          </a:p>
        </p:txBody>
      </p:sp>
      <p:sp>
        <p:nvSpPr>
          <p:cNvPr id="6" name="Slide Number Placeholder 5"/>
          <p:cNvSpPr>
            <a:spLocks noGrp="1"/>
          </p:cNvSpPr>
          <p:nvPr>
            <p:ph type="sldNum" sz="quarter" idx="12"/>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Tree>
    <p:extLst>
      <p:ext uri="{BB962C8B-B14F-4D97-AF65-F5344CB8AC3E}">
        <p14:creationId xmlns:p14="http://schemas.microsoft.com/office/powerpoint/2010/main" val="1875184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a:effectLst>
                  <a:outerShdw blurRad="38100" dist="38100" dir="2700000" algn="tl">
                    <a:srgbClr val="000000">
                      <a:alpha val="43137"/>
                    </a:srgbClr>
                  </a:outerShdw>
                </a:effectLst>
                <a:latin typeface="+mn-lt"/>
              </a:rPr>
              <a:t>{</a:t>
            </a: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Date Placeholder 14"/>
          <p:cNvSpPr>
            <a:spLocks noGrp="1"/>
          </p:cNvSpPr>
          <p:nvPr>
            <p:ph type="dt" sz="half" idx="10"/>
          </p:nvPr>
        </p:nvSpPr>
        <p:spPr/>
        <p:txBody>
          <a:bodyPr/>
          <a:lstStyle/>
          <a:p>
            <a:pPr>
              <a:defRPr/>
            </a:pPr>
            <a:endParaRPr lang="en-GB">
              <a:solidFill>
                <a:srgbClr val="FFFFFF"/>
              </a:solidFill>
            </a:endParaRPr>
          </a:p>
        </p:txBody>
      </p:sp>
      <p:sp>
        <p:nvSpPr>
          <p:cNvPr id="16" name="Slide Number Placeholder 15"/>
          <p:cNvSpPr>
            <a:spLocks noGrp="1"/>
          </p:cNvSpPr>
          <p:nvPr>
            <p:ph type="sldNum" sz="quarter" idx="11"/>
          </p:nvPr>
        </p:nvSpPr>
        <p:spPr/>
        <p:txBody>
          <a:bodyPr/>
          <a:lstStyle/>
          <a:p>
            <a:pPr>
              <a:defRPr/>
            </a:pPr>
            <a:fld id="{D9CFF83B-87B7-4B23-B962-6BBD61FF1552}" type="slidenum">
              <a:rPr lang="en-GB" smtClean="0">
                <a:solidFill>
                  <a:srgbClr val="FFFFFF"/>
                </a:solidFill>
              </a:rPr>
              <a:pPr>
                <a:defRPr/>
              </a:pPr>
              <a:t>‹#›</a:t>
            </a:fld>
            <a:endParaRPr lang="en-GB">
              <a:solidFill>
                <a:srgbClr val="FFFFFF"/>
              </a:solidFill>
            </a:endParaRPr>
          </a:p>
        </p:txBody>
      </p:sp>
      <p:sp>
        <p:nvSpPr>
          <p:cNvPr id="17" name="Footer Placeholder 16"/>
          <p:cNvSpPr>
            <a:spLocks noGrp="1"/>
          </p:cNvSpPr>
          <p:nvPr>
            <p:ph type="ftr" sz="quarter" idx="12"/>
          </p:nvPr>
        </p:nvSpPr>
        <p:spPr/>
        <p:txBody>
          <a:bodyPr/>
          <a:lstStyle/>
          <a:p>
            <a:pPr>
              <a:defRPr/>
            </a:pPr>
            <a:endParaRPr lang="en-GB">
              <a:solidFill>
                <a:srgbClr val="FFFFFF"/>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2"/>
          <p:cNvSpPr>
            <a:spLocks noGrp="1"/>
          </p:cNvSpPr>
          <p:nvPr>
            <p:ph type="title"/>
          </p:nvPr>
        </p:nvSpPr>
        <p:spPr/>
        <p:txBody>
          <a:bodyPr/>
          <a:lstStyle/>
          <a:p>
            <a:r>
              <a:rPr lang="en-US"/>
              <a:t>Click to edit Master title style</a:t>
            </a:r>
          </a:p>
        </p:txBody>
      </p:sp>
      <p:sp>
        <p:nvSpPr>
          <p:cNvPr id="14" name="Date Placeholder 13"/>
          <p:cNvSpPr>
            <a:spLocks noGrp="1"/>
          </p:cNvSpPr>
          <p:nvPr>
            <p:ph type="dt" sz="half" idx="10"/>
          </p:nvPr>
        </p:nvSpPr>
        <p:spPr/>
        <p:txBody>
          <a:bodyPr/>
          <a:lstStyle/>
          <a:p>
            <a:pPr>
              <a:defRPr/>
            </a:pPr>
            <a:endParaRPr lang="en-GB">
              <a:solidFill>
                <a:srgbClr val="FFFFFF"/>
              </a:solidFill>
            </a:endParaRPr>
          </a:p>
        </p:txBody>
      </p:sp>
      <p:sp>
        <p:nvSpPr>
          <p:cNvPr id="15" name="Slide Number Placeholder 14"/>
          <p:cNvSpPr>
            <a:spLocks noGrp="1"/>
          </p:cNvSpPr>
          <p:nvPr>
            <p:ph type="sldNum" sz="quarter" idx="11"/>
          </p:nvPr>
        </p:nvSpPr>
        <p:spPr/>
        <p:txBody>
          <a:bodyPr/>
          <a:lstStyle/>
          <a:p>
            <a:pPr>
              <a:defRPr/>
            </a:pPr>
            <a:fld id="{3FA726CE-D4BF-4337-8564-56CDE3635DCA}" type="slidenum">
              <a:rPr lang="en-GB" smtClean="0">
                <a:solidFill>
                  <a:srgbClr val="FFFFFF"/>
                </a:solidFill>
              </a:rPr>
              <a:pPr>
                <a:defRPr/>
              </a:pPr>
              <a:t>‹#›</a:t>
            </a:fld>
            <a:endParaRPr lang="en-GB">
              <a:solidFill>
                <a:srgbClr val="FFFFFF"/>
              </a:solidFill>
            </a:endParaRPr>
          </a:p>
        </p:txBody>
      </p:sp>
      <p:sp>
        <p:nvSpPr>
          <p:cNvPr id="16" name="Footer Placeholder 15"/>
          <p:cNvSpPr>
            <a:spLocks noGrp="1"/>
          </p:cNvSpPr>
          <p:nvPr>
            <p:ph type="ftr" sz="quarter" idx="12"/>
          </p:nvPr>
        </p:nvSpPr>
        <p:spPr/>
        <p:txBody>
          <a:bodyPr/>
          <a:lstStyle/>
          <a:p>
            <a:pPr>
              <a:defRPr/>
            </a:pPr>
            <a:endParaRPr lang="en-GB">
              <a:solidFill>
                <a:srgbClr val="FFFFFF"/>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a:effectLst>
                  <a:outerShdw blurRad="38100" dist="38100" dir="2700000" algn="tl">
                    <a:srgbClr val="000000">
                      <a:alpha val="43137"/>
                    </a:srgbClr>
                  </a:outerShdw>
                </a:effectLst>
                <a:latin typeface="+mn-lt"/>
              </a:rPr>
              <a:t>{</a:t>
            </a: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2" name="Date Placeholder 11"/>
          <p:cNvSpPr>
            <a:spLocks noGrp="1"/>
          </p:cNvSpPr>
          <p:nvPr>
            <p:ph type="dt" sz="half" idx="10"/>
          </p:nvPr>
        </p:nvSpPr>
        <p:spPr/>
        <p:txBody>
          <a:bodyPr/>
          <a:lstStyle/>
          <a:p>
            <a:pPr>
              <a:defRPr/>
            </a:pPr>
            <a:endParaRPr lang="en-GB">
              <a:solidFill>
                <a:srgbClr val="FFFFFF"/>
              </a:solidFill>
            </a:endParaRPr>
          </a:p>
        </p:txBody>
      </p:sp>
      <p:sp>
        <p:nvSpPr>
          <p:cNvPr id="13" name="Slide Number Placeholder 12"/>
          <p:cNvSpPr>
            <a:spLocks noGrp="1"/>
          </p:cNvSpPr>
          <p:nvPr>
            <p:ph type="sldNum" sz="quarter" idx="11"/>
          </p:nvPr>
        </p:nvSpPr>
        <p:spPr/>
        <p:txBody>
          <a:bodyPr/>
          <a:lstStyle/>
          <a:p>
            <a:pPr>
              <a:defRPr/>
            </a:pPr>
            <a:fld id="{0C7B0013-DAF5-4095-AF5E-605E990D0C22}" type="slidenum">
              <a:rPr lang="en-GB" smtClean="0">
                <a:solidFill>
                  <a:srgbClr val="FFFFFF"/>
                </a:solidFill>
              </a:rPr>
              <a:pPr>
                <a:defRPr/>
              </a:pPr>
              <a:t>‹#›</a:t>
            </a:fld>
            <a:endParaRPr lang="en-GB">
              <a:solidFill>
                <a:srgbClr val="FFFFFF"/>
              </a:solidFill>
            </a:endParaRPr>
          </a:p>
        </p:txBody>
      </p:sp>
      <p:sp>
        <p:nvSpPr>
          <p:cNvPr id="14" name="Footer Placeholder 13"/>
          <p:cNvSpPr>
            <a:spLocks noGrp="1"/>
          </p:cNvSpPr>
          <p:nvPr>
            <p:ph type="ftr" sz="quarter" idx="12"/>
          </p:nvPr>
        </p:nvSpPr>
        <p:spPr/>
        <p:txBody>
          <a:bodyPr/>
          <a:lstStyle/>
          <a:p>
            <a:pPr>
              <a:defRPr/>
            </a:pPr>
            <a:endParaRPr lang="en-GB">
              <a:solidFill>
                <a:srgbClr val="FFFFFF"/>
              </a:solidFill>
            </a:endParaRP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a:t>Click to edit Master title style</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pPr>
              <a:defRPr/>
            </a:pPr>
            <a:endParaRPr lang="en-GB">
              <a:solidFill>
                <a:srgbClr val="FFFFFF"/>
              </a:solidFill>
            </a:endParaRPr>
          </a:p>
        </p:txBody>
      </p:sp>
      <p:sp>
        <p:nvSpPr>
          <p:cNvPr id="9" name="Slide Number Placeholder 8"/>
          <p:cNvSpPr>
            <a:spLocks noGrp="1"/>
          </p:cNvSpPr>
          <p:nvPr>
            <p:ph type="sldNum" sz="quarter" idx="11"/>
          </p:nvPr>
        </p:nvSpPr>
        <p:spPr/>
        <p:txBody>
          <a:bodyPr/>
          <a:lstStyle/>
          <a:p>
            <a:pPr>
              <a:defRPr/>
            </a:pPr>
            <a:fld id="{DF248701-0AB0-4177-BA17-55AB82109EB1}" type="slidenum">
              <a:rPr lang="en-GB" smtClean="0">
                <a:solidFill>
                  <a:srgbClr val="FFFFFF"/>
                </a:solidFill>
              </a:rPr>
              <a:pPr>
                <a:defRPr/>
              </a:pPr>
              <a:t>‹#›</a:t>
            </a:fld>
            <a:endParaRPr lang="en-GB">
              <a:solidFill>
                <a:srgbClr val="FFFFFF"/>
              </a:solidFill>
            </a:endParaRPr>
          </a:p>
        </p:txBody>
      </p:sp>
      <p:sp>
        <p:nvSpPr>
          <p:cNvPr id="10" name="Footer Placeholder 9"/>
          <p:cNvSpPr>
            <a:spLocks noGrp="1"/>
          </p:cNvSpPr>
          <p:nvPr>
            <p:ph type="ftr" sz="quarter" idx="12"/>
          </p:nvPr>
        </p:nvSpPr>
        <p:spPr/>
        <p:txBody>
          <a:bodyPr/>
          <a:lstStyle/>
          <a:p>
            <a:pPr>
              <a:defRPr/>
            </a:pPr>
            <a:endParaRPr lang="en-GB">
              <a:solidFill>
                <a:srgbClr val="FFFFFF"/>
              </a:solidFill>
            </a:endParaRPr>
          </a:p>
        </p:txBody>
      </p:sp>
      <p:sp>
        <p:nvSpPr>
          <p:cNvPr id="11" name="Title 10"/>
          <p:cNvSpPr>
            <a:spLocks noGrp="1"/>
          </p:cNvSpPr>
          <p:nvPr>
            <p:ph type="title"/>
          </p:nvPr>
        </p:nvSpPr>
        <p:spPr/>
        <p:txBody>
          <a:bodyPr/>
          <a:lstStyle/>
          <a:p>
            <a:r>
              <a:rPr lang="en-US"/>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2" name="Title 11"/>
          <p:cNvSpPr>
            <a:spLocks noGrp="1"/>
          </p:cNvSpPr>
          <p:nvPr>
            <p:ph type="title"/>
          </p:nvPr>
        </p:nvSpPr>
        <p:spPr/>
        <p:txBody>
          <a:bodyPr/>
          <a:lstStyle/>
          <a:p>
            <a:r>
              <a:rPr lang="en-US"/>
              <a:t>Click to edit Master title style</a:t>
            </a:r>
            <a:endParaRPr lang="en-US" dirty="0"/>
          </a:p>
        </p:txBody>
      </p:sp>
      <p:sp>
        <p:nvSpPr>
          <p:cNvPr id="14" name="Date Placeholder 13"/>
          <p:cNvSpPr>
            <a:spLocks noGrp="1"/>
          </p:cNvSpPr>
          <p:nvPr>
            <p:ph type="dt" sz="half" idx="10"/>
          </p:nvPr>
        </p:nvSpPr>
        <p:spPr/>
        <p:txBody>
          <a:bodyPr/>
          <a:lstStyle/>
          <a:p>
            <a:pPr>
              <a:defRPr/>
            </a:pPr>
            <a:endParaRPr lang="en-GB">
              <a:solidFill>
                <a:srgbClr val="FFFFFF"/>
              </a:solidFill>
            </a:endParaRPr>
          </a:p>
        </p:txBody>
      </p:sp>
      <p:sp>
        <p:nvSpPr>
          <p:cNvPr id="15" name="Slide Number Placeholder 14"/>
          <p:cNvSpPr>
            <a:spLocks noGrp="1"/>
          </p:cNvSpPr>
          <p:nvPr>
            <p:ph type="sldNum" sz="quarter" idx="11"/>
          </p:nvPr>
        </p:nvSpPr>
        <p:spPr/>
        <p:txBody>
          <a:bodyPr/>
          <a:lstStyle/>
          <a:p>
            <a:pPr>
              <a:defRPr/>
            </a:pPr>
            <a:fld id="{6BF03102-03DD-49CC-8765-2C737020C09D}" type="slidenum">
              <a:rPr lang="en-GB" smtClean="0">
                <a:solidFill>
                  <a:srgbClr val="FFFFFF"/>
                </a:solidFill>
              </a:rPr>
              <a:pPr>
                <a:defRPr/>
              </a:pPr>
              <a:t>‹#›</a:t>
            </a:fld>
            <a:endParaRPr lang="en-GB">
              <a:solidFill>
                <a:srgbClr val="FFFFFF"/>
              </a:solidFill>
            </a:endParaRPr>
          </a:p>
        </p:txBody>
      </p:sp>
      <p:sp>
        <p:nvSpPr>
          <p:cNvPr id="16" name="Footer Placeholder 15"/>
          <p:cNvSpPr>
            <a:spLocks noGrp="1"/>
          </p:cNvSpPr>
          <p:nvPr>
            <p:ph type="ftr" sz="quarter" idx="12"/>
          </p:nvPr>
        </p:nvSpPr>
        <p:spPr/>
        <p:txBody>
          <a:bodyPr/>
          <a:lstStyle/>
          <a:p>
            <a:pPr>
              <a:defRPr/>
            </a:pPr>
            <a:endParaRPr lang="en-GB">
              <a:solidFill>
                <a:srgbClr val="FFFFFF"/>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7" name="Date Placeholder 6"/>
          <p:cNvSpPr>
            <a:spLocks noGrp="1"/>
          </p:cNvSpPr>
          <p:nvPr>
            <p:ph type="dt" sz="half" idx="10"/>
          </p:nvPr>
        </p:nvSpPr>
        <p:spPr/>
        <p:txBody>
          <a:bodyPr/>
          <a:lstStyle/>
          <a:p>
            <a:pPr>
              <a:defRPr/>
            </a:pPr>
            <a:endParaRPr lang="en-GB">
              <a:solidFill>
                <a:srgbClr val="FFFFFF"/>
              </a:solidFill>
            </a:endParaRPr>
          </a:p>
        </p:txBody>
      </p:sp>
      <p:sp>
        <p:nvSpPr>
          <p:cNvPr id="8" name="Slide Number Placeholder 7"/>
          <p:cNvSpPr>
            <a:spLocks noGrp="1"/>
          </p:cNvSpPr>
          <p:nvPr>
            <p:ph type="sldNum" sz="quarter" idx="11"/>
          </p:nvPr>
        </p:nvSpPr>
        <p:spPr/>
        <p:txBody>
          <a:bodyPr/>
          <a:lstStyle/>
          <a:p>
            <a:pPr>
              <a:defRPr/>
            </a:pPr>
            <a:fld id="{03F0DA6B-EEDB-432F-AFA0-18C589A5A118}" type="slidenum">
              <a:rPr lang="en-GB" smtClean="0">
                <a:solidFill>
                  <a:srgbClr val="FFFFFF"/>
                </a:solidFill>
              </a:rPr>
              <a:pPr>
                <a:defRPr/>
              </a:pPr>
              <a:t>‹#›</a:t>
            </a:fld>
            <a:endParaRPr lang="en-GB">
              <a:solidFill>
                <a:srgbClr val="FFFFFF"/>
              </a:solidFill>
            </a:endParaRPr>
          </a:p>
        </p:txBody>
      </p:sp>
      <p:sp>
        <p:nvSpPr>
          <p:cNvPr id="9" name="Footer Placeholder 8"/>
          <p:cNvSpPr>
            <a:spLocks noGrp="1"/>
          </p:cNvSpPr>
          <p:nvPr>
            <p:ph type="ftr" sz="quarter" idx="12"/>
          </p:nvPr>
        </p:nvSpPr>
        <p:spPr/>
        <p:txBody>
          <a:bodyPr/>
          <a:lstStyle/>
          <a:p>
            <a:pPr>
              <a:defRPr/>
            </a:pPr>
            <a:endParaRPr lang="en-GB">
              <a:solidFill>
                <a:srgbClr val="FFFFFF"/>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endParaRPr lang="en-GB">
              <a:solidFill>
                <a:srgbClr val="FFFFFF"/>
              </a:solidFill>
            </a:endParaRPr>
          </a:p>
        </p:txBody>
      </p:sp>
      <p:sp>
        <p:nvSpPr>
          <p:cNvPr id="6" name="Slide Number Placeholder 5"/>
          <p:cNvSpPr>
            <a:spLocks noGrp="1"/>
          </p:cNvSpPr>
          <p:nvPr>
            <p:ph type="sldNum" sz="quarter" idx="11"/>
          </p:nvPr>
        </p:nvSpPr>
        <p:spPr/>
        <p:txBody>
          <a:bodyPr/>
          <a:lstStyle/>
          <a:p>
            <a:pPr>
              <a:defRPr/>
            </a:pPr>
            <a:fld id="{25CFC9CD-B6FC-4284-B6C0-43736D766864}" type="slidenum">
              <a:rPr lang="en-GB" smtClean="0">
                <a:solidFill>
                  <a:srgbClr val="FFFFFF"/>
                </a:solidFill>
              </a:rPr>
              <a:pPr>
                <a:defRPr/>
              </a:pPr>
              <a:t>‹#›</a:t>
            </a:fld>
            <a:endParaRPr lang="en-GB">
              <a:solidFill>
                <a:srgbClr val="FFFFFF"/>
              </a:solidFill>
            </a:endParaRPr>
          </a:p>
        </p:txBody>
      </p:sp>
      <p:sp>
        <p:nvSpPr>
          <p:cNvPr id="7" name="Footer Placeholder 6"/>
          <p:cNvSpPr>
            <a:spLocks noGrp="1"/>
          </p:cNvSpPr>
          <p:nvPr>
            <p:ph type="ftr" sz="quarter" idx="12"/>
          </p:nvPr>
        </p:nvSpPr>
        <p:spPr/>
        <p:txBody>
          <a:bodyPr/>
          <a:lstStyle/>
          <a:p>
            <a:pPr>
              <a:defRPr/>
            </a:pPr>
            <a:endParaRPr lang="en-GB">
              <a:solidFill>
                <a:srgbClr val="FFFFFF"/>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effectLst>
                  <a:outerShdw blurRad="38100" dist="38100" dir="2700000" algn="tl">
                    <a:srgbClr val="000000">
                      <a:alpha val="43137"/>
                    </a:srgbClr>
                  </a:outerShdw>
                </a:effectLst>
                <a:latin typeface="+mn-lt"/>
              </a:rPr>
              <a:t>{</a:t>
            </a: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Date Placeholder 14"/>
          <p:cNvSpPr>
            <a:spLocks noGrp="1"/>
          </p:cNvSpPr>
          <p:nvPr>
            <p:ph type="dt" sz="half" idx="10"/>
          </p:nvPr>
        </p:nvSpPr>
        <p:spPr/>
        <p:txBody>
          <a:bodyPr/>
          <a:lstStyle/>
          <a:p>
            <a:pPr>
              <a:defRPr/>
            </a:pPr>
            <a:endParaRPr lang="en-GB">
              <a:solidFill>
                <a:srgbClr val="FFFFFF"/>
              </a:solidFill>
            </a:endParaRPr>
          </a:p>
        </p:txBody>
      </p:sp>
      <p:sp>
        <p:nvSpPr>
          <p:cNvPr id="16" name="Slide Number Placeholder 15"/>
          <p:cNvSpPr>
            <a:spLocks noGrp="1"/>
          </p:cNvSpPr>
          <p:nvPr>
            <p:ph type="sldNum" sz="quarter" idx="11"/>
          </p:nvPr>
        </p:nvSpPr>
        <p:spPr/>
        <p:txBody>
          <a:bodyPr/>
          <a:lstStyle/>
          <a:p>
            <a:pPr>
              <a:defRPr/>
            </a:pPr>
            <a:fld id="{8E81162E-79D1-45F5-8C01-5DE70B3C70D5}" type="slidenum">
              <a:rPr lang="en-GB" smtClean="0">
                <a:solidFill>
                  <a:srgbClr val="FFFFFF"/>
                </a:solidFill>
              </a:rPr>
              <a:pPr>
                <a:defRPr/>
              </a:pPr>
              <a:t>‹#›</a:t>
            </a:fld>
            <a:endParaRPr lang="en-GB">
              <a:solidFill>
                <a:srgbClr val="FFFFFF"/>
              </a:solidFill>
            </a:endParaRPr>
          </a:p>
        </p:txBody>
      </p:sp>
      <p:sp>
        <p:nvSpPr>
          <p:cNvPr id="17" name="Footer Placeholder 16"/>
          <p:cNvSpPr>
            <a:spLocks noGrp="1"/>
          </p:cNvSpPr>
          <p:nvPr>
            <p:ph type="ftr" sz="quarter" idx="12"/>
          </p:nvPr>
        </p:nvSpPr>
        <p:spPr/>
        <p:txBody>
          <a:bodyPr/>
          <a:lstStyle/>
          <a:p>
            <a:pPr>
              <a:defRPr/>
            </a:pPr>
            <a:endParaRPr lang="en-GB">
              <a:solidFill>
                <a:srgbClr val="FFFFFF"/>
              </a:solidFill>
            </a:endParaRPr>
          </a:p>
        </p:txBody>
      </p:sp>
      <p:sp>
        <p:nvSpPr>
          <p:cNvPr id="18" name="Title 17"/>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1" name="Title 10"/>
          <p:cNvSpPr>
            <a:spLocks noGrp="1"/>
          </p:cNvSpPr>
          <p:nvPr>
            <p:ph type="title"/>
          </p:nvPr>
        </p:nvSpPr>
        <p:spPr/>
        <p:txBody>
          <a:bodyPr/>
          <a:lstStyle/>
          <a:p>
            <a:r>
              <a:rPr lang="en-US"/>
              <a:t>Click to edit Master title style</a:t>
            </a:r>
          </a:p>
        </p:txBody>
      </p:sp>
      <p:sp>
        <p:nvSpPr>
          <p:cNvPr id="13" name="Date Placeholder 12"/>
          <p:cNvSpPr>
            <a:spLocks noGrp="1"/>
          </p:cNvSpPr>
          <p:nvPr>
            <p:ph type="dt" sz="half" idx="10"/>
          </p:nvPr>
        </p:nvSpPr>
        <p:spPr/>
        <p:txBody>
          <a:bodyPr/>
          <a:lstStyle/>
          <a:p>
            <a:pPr>
              <a:defRPr/>
            </a:pPr>
            <a:endParaRPr lang="en-GB">
              <a:solidFill>
                <a:srgbClr val="FFFFFF"/>
              </a:solidFill>
            </a:endParaRPr>
          </a:p>
        </p:txBody>
      </p:sp>
      <p:sp>
        <p:nvSpPr>
          <p:cNvPr id="14" name="Slide Number Placeholder 13"/>
          <p:cNvSpPr>
            <a:spLocks noGrp="1"/>
          </p:cNvSpPr>
          <p:nvPr>
            <p:ph type="sldNum" sz="quarter" idx="11"/>
          </p:nvPr>
        </p:nvSpPr>
        <p:spPr/>
        <p:txBody>
          <a:bodyPr/>
          <a:lstStyle/>
          <a:p>
            <a:pPr>
              <a:defRPr/>
            </a:pPr>
            <a:fld id="{3123E06C-0044-4120-9DD9-D7BFDD80DE24}" type="slidenum">
              <a:rPr lang="en-GB" smtClean="0">
                <a:solidFill>
                  <a:srgbClr val="FFFFFF"/>
                </a:solidFill>
              </a:rPr>
              <a:pPr>
                <a:defRPr/>
              </a:pPr>
              <a:t>‹#›</a:t>
            </a:fld>
            <a:endParaRPr lang="en-GB">
              <a:solidFill>
                <a:srgbClr val="FFFFFF"/>
              </a:solidFill>
            </a:endParaRPr>
          </a:p>
        </p:txBody>
      </p:sp>
      <p:sp>
        <p:nvSpPr>
          <p:cNvPr id="15" name="Footer Placeholder 14"/>
          <p:cNvSpPr>
            <a:spLocks noGrp="1"/>
          </p:cNvSpPr>
          <p:nvPr>
            <p:ph type="ftr" sz="quarter" idx="12"/>
          </p:nvPr>
        </p:nvSpPr>
        <p:spPr/>
        <p:txBody>
          <a:bodyPr/>
          <a:lstStyle/>
          <a:p>
            <a:pPr>
              <a:defRPr/>
            </a:pPr>
            <a:endParaRPr lang="en-GB">
              <a:solidFill>
                <a:srgbClr val="FFFFFF"/>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GB">
              <a:solidFill>
                <a:srgbClr val="FFFFFF"/>
              </a:solidFill>
            </a:endParaRPr>
          </a:p>
        </p:txBody>
      </p:sp>
      <p:sp>
        <p:nvSpPr>
          <p:cNvPr id="5" name="Footer Placeholder 4"/>
          <p:cNvSpPr>
            <a:spLocks noGrp="1"/>
          </p:cNvSpPr>
          <p:nvPr>
            <p:ph type="ftr" sz="quarter" idx="11"/>
          </p:nvPr>
        </p:nvSpPr>
        <p:spPr/>
        <p:txBody>
          <a:bodyPr/>
          <a:lstStyle/>
          <a:p>
            <a:pPr>
              <a:defRPr/>
            </a:pPr>
            <a:endParaRPr lang="en-GB">
              <a:solidFill>
                <a:srgbClr val="FFFFFF"/>
              </a:solidFill>
            </a:endParaRPr>
          </a:p>
        </p:txBody>
      </p:sp>
      <p:sp>
        <p:nvSpPr>
          <p:cNvPr id="6" name="Slide Number Placeholder 5"/>
          <p:cNvSpPr>
            <a:spLocks noGrp="1"/>
          </p:cNvSpPr>
          <p:nvPr>
            <p:ph type="sldNum" sz="quarter" idx="12"/>
          </p:nvPr>
        </p:nvSpPr>
        <p:spPr/>
        <p:txBody>
          <a:bodyPr/>
          <a:lstStyle/>
          <a:p>
            <a:pPr>
              <a:defRPr/>
            </a:pPr>
            <a:fld id="{BC21CB03-E4E9-42A3-A6EC-0FDA243BBF4E}" type="slidenum">
              <a:rPr lang="en-GB" smtClean="0">
                <a:solidFill>
                  <a:srgbClr val="FFFFFF"/>
                </a:solidFill>
              </a:rPr>
              <a:pPr>
                <a:defRPr/>
              </a:pPr>
              <a:t>‹#›</a:t>
            </a:fld>
            <a:endParaRPr lang="en-GB">
              <a:solidFill>
                <a:srgbClr val="FFFFFF"/>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GB">
              <a:solidFill>
                <a:srgbClr val="FFFFFF"/>
              </a:solidFill>
            </a:endParaRPr>
          </a:p>
        </p:txBody>
      </p:sp>
      <p:sp>
        <p:nvSpPr>
          <p:cNvPr id="5" name="Footer Placeholder 4"/>
          <p:cNvSpPr>
            <a:spLocks noGrp="1"/>
          </p:cNvSpPr>
          <p:nvPr>
            <p:ph type="ftr" sz="quarter" idx="11"/>
          </p:nvPr>
        </p:nvSpPr>
        <p:spPr/>
        <p:txBody>
          <a:bodyPr/>
          <a:lstStyle/>
          <a:p>
            <a:pPr>
              <a:defRPr/>
            </a:pPr>
            <a:endParaRPr lang="en-GB">
              <a:solidFill>
                <a:srgbClr val="FFFFFF"/>
              </a:solidFill>
            </a:endParaRPr>
          </a:p>
        </p:txBody>
      </p:sp>
      <p:sp>
        <p:nvSpPr>
          <p:cNvPr id="6" name="Slide Number Placeholder 5"/>
          <p:cNvSpPr>
            <a:spLocks noGrp="1"/>
          </p:cNvSpPr>
          <p:nvPr>
            <p:ph type="sldNum" sz="quarter" idx="12"/>
          </p:nvPr>
        </p:nvSpPr>
        <p:spPr/>
        <p:txBody>
          <a:bodyPr/>
          <a:lstStyle/>
          <a:p>
            <a:pPr>
              <a:defRPr/>
            </a:pPr>
            <a:fld id="{63686993-C5C7-400A-A952-E368735E5679}" type="slidenum">
              <a:rPr lang="en-GB" smtClean="0">
                <a:solidFill>
                  <a:srgbClr val="FFFFFF"/>
                </a:solidFill>
              </a:rPr>
              <a:pPr>
                <a:defRPr/>
              </a:pPr>
              <a:t>‹#›</a:t>
            </a:fld>
            <a:endParaRPr lang="en-GB">
              <a:solidFill>
                <a:srgbClr val="FFFFFF"/>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8B6B4C59-3B34-40DD-9097-FC1EC99C4DC9}" type="datetimeFigureOut">
              <a:rPr lang="en-GB" smtClean="0">
                <a:solidFill>
                  <a:prstClr val="white">
                    <a:alpha val="60000"/>
                  </a:prstClr>
                </a:solidFill>
              </a:rPr>
              <a:pPr/>
              <a:t>02/04/2017</a:t>
            </a:fld>
            <a:endParaRPr lang="en-GB">
              <a:solidFill>
                <a:prstClr val="white">
                  <a:alpha val="60000"/>
                </a:prstClr>
              </a:solidFill>
            </a:endParaRPr>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GB">
              <a:solidFill>
                <a:prstClr val="white">
                  <a:alpha val="60000"/>
                </a:prstClr>
              </a:solidFill>
            </a:endParaRP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Tree>
    <p:extLst>
      <p:ext uri="{BB962C8B-B14F-4D97-AF65-F5344CB8AC3E}">
        <p14:creationId xmlns:p14="http://schemas.microsoft.com/office/powerpoint/2010/main" val="244012102"/>
      </p:ext>
    </p:extLst>
  </p:cSld>
  <p:clrMap bg1="dk1" tx1="lt1" bg2="dk2"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pPr fontAlgn="base">
              <a:spcBef>
                <a:spcPct val="0"/>
              </a:spcBef>
              <a:spcAft>
                <a:spcPct val="0"/>
              </a:spcAft>
              <a:defRPr/>
            </a:pPr>
            <a:endParaRPr lang="en-GB">
              <a:solidFill>
                <a:srgbClr val="FFFFFF"/>
              </a:solidFill>
            </a:endParaRPr>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pPr fontAlgn="base">
              <a:spcBef>
                <a:spcPct val="0"/>
              </a:spcBef>
              <a:spcAft>
                <a:spcPct val="0"/>
              </a:spcAft>
              <a:defRPr/>
            </a:pPr>
            <a:endParaRPr lang="en-GB">
              <a:solidFill>
                <a:srgbClr val="FFFFFF"/>
              </a:solidFill>
            </a:endParaRP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pPr fontAlgn="base">
              <a:spcBef>
                <a:spcPct val="0"/>
              </a:spcBef>
              <a:spcAft>
                <a:spcPct val="0"/>
              </a:spcAft>
              <a:defRPr/>
            </a:pPr>
            <a:fld id="{911FB550-5A5B-4BAA-9D0F-F76C44709BFE}" type="slidenum">
              <a:rPr lang="en-GB" smtClean="0">
                <a:solidFill>
                  <a:srgbClr val="FFFFFF"/>
                </a:solidFill>
              </a:rPr>
              <a:pPr fontAlgn="base">
                <a:spcBef>
                  <a:spcPct val="0"/>
                </a:spcBef>
                <a:spcAft>
                  <a:spcPct val="0"/>
                </a:spcAft>
                <a:defRPr/>
              </a:pPr>
              <a:t>‹#›</a:t>
            </a:fld>
            <a:endParaRPr lang="en-GB">
              <a:solidFill>
                <a:srgbClr val="FFFFFF"/>
              </a:solidFill>
            </a:endParaRPr>
          </a:p>
        </p:txBody>
      </p:sp>
    </p:spTree>
  </p:cSld>
  <p:clrMap bg1="dk1" tx1="lt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620688"/>
            <a:ext cx="8280920" cy="4680519"/>
          </a:xfrm>
          <a:prstGeom prst="rect">
            <a:avLst/>
          </a:prstGeom>
          <a:solidFill>
            <a:schemeClr val="tx1"/>
          </a:solidFill>
          <a:ln w="38100">
            <a:solidFill>
              <a:schemeClr val="tx2">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14892" y="700707"/>
            <a:ext cx="5961564" cy="4534592"/>
          </a:xfrm>
          <a:prstGeom prst="rect">
            <a:avLst/>
          </a:prstGeom>
        </p:spPr>
      </p:pic>
      <p:sp>
        <p:nvSpPr>
          <p:cNvPr id="8" name="TextBox 7"/>
          <p:cNvSpPr txBox="1"/>
          <p:nvPr/>
        </p:nvSpPr>
        <p:spPr>
          <a:xfrm>
            <a:off x="683568" y="980728"/>
            <a:ext cx="3384376" cy="1569660"/>
          </a:xfrm>
          <a:prstGeom prst="rect">
            <a:avLst/>
          </a:prstGeom>
          <a:noFill/>
        </p:spPr>
        <p:txBody>
          <a:bodyPr wrap="square" rtlCol="0">
            <a:spAutoFit/>
          </a:bodyPr>
          <a:lstStyle/>
          <a:p>
            <a:r>
              <a:rPr lang="en-GB" sz="4800" b="1" dirty="0">
                <a:solidFill>
                  <a:schemeClr val="bg2">
                    <a:lumMod val="60000"/>
                    <a:lumOff val="40000"/>
                  </a:schemeClr>
                </a:solidFill>
              </a:rPr>
              <a:t>The Stories We Live By</a:t>
            </a:r>
          </a:p>
        </p:txBody>
      </p:sp>
      <p:sp>
        <p:nvSpPr>
          <p:cNvPr id="11" name="TextBox 10"/>
          <p:cNvSpPr txBox="1"/>
          <p:nvPr/>
        </p:nvSpPr>
        <p:spPr>
          <a:xfrm>
            <a:off x="814314" y="2968003"/>
            <a:ext cx="3226101" cy="830997"/>
          </a:xfrm>
          <a:prstGeom prst="rect">
            <a:avLst/>
          </a:prstGeom>
          <a:noFill/>
        </p:spPr>
        <p:txBody>
          <a:bodyPr wrap="square" rtlCol="0">
            <a:spAutoFit/>
          </a:bodyPr>
          <a:lstStyle/>
          <a:p>
            <a:r>
              <a:rPr lang="en-GB" sz="2400" b="1" dirty="0">
                <a:solidFill>
                  <a:schemeClr val="bg1">
                    <a:lumMod val="50000"/>
                    <a:lumOff val="50000"/>
                  </a:schemeClr>
                </a:solidFill>
              </a:rPr>
              <a:t>A free online course in ecolinguistics</a:t>
            </a:r>
          </a:p>
        </p:txBody>
      </p:sp>
      <p:sp>
        <p:nvSpPr>
          <p:cNvPr id="12" name="TextBox 11"/>
          <p:cNvSpPr txBox="1"/>
          <p:nvPr/>
        </p:nvSpPr>
        <p:spPr>
          <a:xfrm>
            <a:off x="949330" y="5589240"/>
            <a:ext cx="4977956" cy="523220"/>
          </a:xfrm>
          <a:prstGeom prst="rect">
            <a:avLst/>
          </a:prstGeom>
          <a:noFill/>
        </p:spPr>
        <p:txBody>
          <a:bodyPr wrap="square" rtlCol="0">
            <a:spAutoFit/>
          </a:bodyPr>
          <a:lstStyle/>
          <a:p>
            <a:r>
              <a:rPr lang="en-GB" sz="2800" b="1" dirty="0"/>
              <a:t>www.storiesweliveby.org.uk</a:t>
            </a:r>
          </a:p>
        </p:txBody>
      </p:sp>
      <p:sp>
        <p:nvSpPr>
          <p:cNvPr id="13" name="TextBox 12"/>
          <p:cNvSpPr txBox="1"/>
          <p:nvPr/>
        </p:nvSpPr>
        <p:spPr>
          <a:xfrm>
            <a:off x="6228184" y="5571206"/>
            <a:ext cx="2376264" cy="923330"/>
          </a:xfrm>
          <a:prstGeom prst="rect">
            <a:avLst/>
          </a:prstGeom>
          <a:noFill/>
        </p:spPr>
        <p:txBody>
          <a:bodyPr wrap="square" rtlCol="0">
            <a:spAutoFit/>
          </a:bodyPr>
          <a:lstStyle/>
          <a:p>
            <a:r>
              <a:rPr lang="en-GB" b="1" dirty="0"/>
              <a:t>by Arran Stibbe</a:t>
            </a:r>
          </a:p>
          <a:p>
            <a:r>
              <a:rPr lang="en-GB" b="1" dirty="0"/>
              <a:t>University of Gloucestershire</a:t>
            </a:r>
          </a:p>
        </p:txBody>
      </p:sp>
    </p:spTree>
    <p:extLst>
      <p:ext uri="{BB962C8B-B14F-4D97-AF65-F5344CB8AC3E}">
        <p14:creationId xmlns:p14="http://schemas.microsoft.com/office/powerpoint/2010/main" val="405276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339752" y="2420888"/>
            <a:ext cx="5760640" cy="914400"/>
          </a:xfrm>
        </p:spPr>
        <p:txBody>
          <a:bodyPr/>
          <a:lstStyle/>
          <a:p>
            <a:r>
              <a:rPr lang="en-GB" dirty="0"/>
              <a:t>Part 9: Salience</a:t>
            </a:r>
          </a:p>
        </p:txBody>
      </p:sp>
    </p:spTree>
    <p:extLst>
      <p:ext uri="{BB962C8B-B14F-4D97-AF65-F5344CB8AC3E}">
        <p14:creationId xmlns:p14="http://schemas.microsoft.com/office/powerpoint/2010/main" val="3164149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534415356"/>
              </p:ext>
            </p:extLst>
          </p:nvPr>
        </p:nvGraphicFramePr>
        <p:xfrm>
          <a:off x="323528" y="548680"/>
          <a:ext cx="8568952" cy="5935263"/>
        </p:xfrm>
        <a:graphic>
          <a:graphicData uri="http://schemas.openxmlformats.org/drawingml/2006/table">
            <a:tbl>
              <a:tblPr firstRow="1" bandRow="1">
                <a:tableStyleId>{5C22544A-7EE6-4342-B048-85BDC9FD1C3A}</a:tableStyleId>
              </a:tblPr>
              <a:tblGrid>
                <a:gridCol w="1080120">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gridCol w="3816424">
                  <a:extLst>
                    <a:ext uri="{9D8B030D-6E8A-4147-A177-3AD203B41FA5}">
                      <a16:colId xmlns:a16="http://schemas.microsoft.com/office/drawing/2014/main" val="20002"/>
                    </a:ext>
                  </a:extLst>
                </a:gridCol>
              </a:tblGrid>
              <a:tr h="428061">
                <a:tc gridSpan="2">
                  <a:txBody>
                    <a:bodyPr/>
                    <a:lstStyle/>
                    <a:p>
                      <a:r>
                        <a:rPr lang="en-GB" dirty="0"/>
                        <a:t>Social Cognition</a:t>
                      </a:r>
                    </a:p>
                  </a:txBody>
                  <a:tcPr/>
                </a:tc>
                <a:tc hMerge="1">
                  <a:txBody>
                    <a:bodyPr/>
                    <a:lstStyle/>
                    <a:p>
                      <a:endParaRPr lang="en-GB" dirty="0"/>
                    </a:p>
                  </a:txBody>
                  <a:tcPr/>
                </a:tc>
                <a:tc>
                  <a:txBody>
                    <a:bodyPr/>
                    <a:lstStyle/>
                    <a:p>
                      <a:r>
                        <a:rPr lang="en-GB" dirty="0"/>
                        <a:t>Linguistic Manifestation</a:t>
                      </a:r>
                    </a:p>
                  </a:txBody>
                  <a:tcPr/>
                </a:tc>
                <a:extLst>
                  <a:ext uri="{0D108BD9-81ED-4DB2-BD59-A6C34878D82A}">
                    <a16:rowId xmlns:a16="http://schemas.microsoft.com/office/drawing/2014/main" val="10000"/>
                  </a:ext>
                </a:extLst>
              </a:tr>
              <a:tr h="428061">
                <a:tc>
                  <a:txBody>
                    <a:bodyPr/>
                    <a:lstStyle/>
                    <a:p>
                      <a:r>
                        <a:rPr lang="en-GB" sz="1600" dirty="0"/>
                        <a:t>Type</a:t>
                      </a:r>
                      <a:endParaRPr lang="en-GB" sz="1600" i="1" dirty="0"/>
                    </a:p>
                  </a:txBody>
                  <a:tcPr/>
                </a:tc>
                <a:tc>
                  <a:txBody>
                    <a:bodyPr/>
                    <a:lstStyle/>
                    <a:p>
                      <a:r>
                        <a:rPr lang="en-GB" sz="1600" dirty="0"/>
                        <a:t>Explanation</a:t>
                      </a:r>
                      <a:endParaRPr lang="en-GB" sz="1600" i="1" dirty="0"/>
                    </a:p>
                  </a:txBody>
                  <a:tcPr/>
                </a:tc>
                <a:tc>
                  <a:txBody>
                    <a:bodyPr/>
                    <a:lstStyle/>
                    <a:p>
                      <a:r>
                        <a:rPr lang="en-GB" sz="1600" dirty="0"/>
                        <a:t>What to look for</a:t>
                      </a:r>
                      <a:endParaRPr lang="en-GB" sz="1600" i="1" dirty="0"/>
                    </a:p>
                  </a:txBody>
                  <a:tcPr/>
                </a:tc>
                <a:extLst>
                  <a:ext uri="{0D108BD9-81ED-4DB2-BD59-A6C34878D82A}">
                    <a16:rowId xmlns:a16="http://schemas.microsoft.com/office/drawing/2014/main" val="10001"/>
                  </a:ext>
                </a:extLst>
              </a:tr>
              <a:tr h="485526">
                <a:tc>
                  <a:txBody>
                    <a:bodyPr/>
                    <a:lstStyle/>
                    <a:p>
                      <a:pPr>
                        <a:lnSpc>
                          <a:spcPct val="115000"/>
                        </a:lnSpc>
                        <a:spcAft>
                          <a:spcPts val="0"/>
                        </a:spcAft>
                      </a:pPr>
                      <a:r>
                        <a:rPr lang="en-GB" sz="1400" dirty="0">
                          <a:effectLst/>
                        </a:rPr>
                        <a:t>ideology</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a story of how the world is and should be which is shared by members of a group</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discourses, i.e., clusters of linguistic features characteristically used by the group</a:t>
                      </a:r>
                      <a:endParaRPr lang="en-GB" sz="14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485526">
                <a:tc>
                  <a:txBody>
                    <a:bodyPr/>
                    <a:lstStyle/>
                    <a:p>
                      <a:pPr>
                        <a:lnSpc>
                          <a:spcPct val="115000"/>
                        </a:lnSpc>
                        <a:spcAft>
                          <a:spcPts val="0"/>
                        </a:spcAft>
                      </a:pPr>
                      <a:r>
                        <a:rPr lang="en-GB" sz="1400" dirty="0">
                          <a:effectLst/>
                        </a:rPr>
                        <a:t>framing</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a story that uses a packet of knowledge about an area of life (a frame) to structure another area of life</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trigger words which bring a frame to mind </a:t>
                      </a:r>
                      <a:endParaRPr lang="en-GB" sz="140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485526">
                <a:tc>
                  <a:txBody>
                    <a:bodyPr/>
                    <a:lstStyle/>
                    <a:p>
                      <a:pPr>
                        <a:lnSpc>
                          <a:spcPct val="115000"/>
                        </a:lnSpc>
                        <a:spcAft>
                          <a:spcPts val="0"/>
                        </a:spcAft>
                      </a:pPr>
                      <a:r>
                        <a:rPr lang="en-GB" sz="1400" dirty="0">
                          <a:effectLst/>
                        </a:rPr>
                        <a:t>metaphor (a type of framing)</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a story that uses a frame to structure a distinct and clearly different area of life</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trigger words which bring a specific and distinct frame to mind</a:t>
                      </a:r>
                      <a:endParaRPr lang="en-GB" sz="140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575769">
                <a:tc>
                  <a:txBody>
                    <a:bodyPr/>
                    <a:lstStyle/>
                    <a:p>
                      <a:pPr>
                        <a:lnSpc>
                          <a:spcPct val="115000"/>
                        </a:lnSpc>
                        <a:spcAft>
                          <a:spcPts val="0"/>
                        </a:spcAft>
                      </a:pPr>
                      <a:r>
                        <a:rPr lang="en-GB" sz="1400" dirty="0">
                          <a:effectLst/>
                        </a:rPr>
                        <a:t>evaluation</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a story about whether an area of life is good or bad </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appraisal patterns, i.e., patterns of language which represent an area of life positively or negatively </a:t>
                      </a:r>
                      <a:endParaRPr lang="en-GB" sz="1400" dirty="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485526">
                <a:tc>
                  <a:txBody>
                    <a:bodyPr/>
                    <a:lstStyle/>
                    <a:p>
                      <a:pPr>
                        <a:lnSpc>
                          <a:spcPct val="115000"/>
                        </a:lnSpc>
                        <a:spcAft>
                          <a:spcPts val="0"/>
                        </a:spcAft>
                      </a:pPr>
                      <a:r>
                        <a:rPr lang="en-GB" sz="1400" dirty="0">
                          <a:effectLst/>
                        </a:rPr>
                        <a:t>identity</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a story about what it means to be a particular kind of person </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forms of language which define the characteristics of certain kinds of people</a:t>
                      </a:r>
                      <a:endParaRPr lang="en-GB" sz="1400" dirty="0">
                        <a:effectLst/>
                        <a:latin typeface="Calibri"/>
                        <a:ea typeface="Calibri"/>
                        <a:cs typeface="Times New Roman"/>
                      </a:endParaRPr>
                    </a:p>
                  </a:txBody>
                  <a:tcPr marL="68580" marR="68580" marT="0" marB="0"/>
                </a:tc>
                <a:extLst>
                  <a:ext uri="{0D108BD9-81ED-4DB2-BD59-A6C34878D82A}">
                    <a16:rowId xmlns:a16="http://schemas.microsoft.com/office/drawing/2014/main" val="10006"/>
                  </a:ext>
                </a:extLst>
              </a:tr>
              <a:tr h="728289">
                <a:tc>
                  <a:txBody>
                    <a:bodyPr/>
                    <a:lstStyle/>
                    <a:p>
                      <a:pPr>
                        <a:lnSpc>
                          <a:spcPct val="115000"/>
                        </a:lnSpc>
                        <a:spcAft>
                          <a:spcPts val="0"/>
                        </a:spcAft>
                      </a:pPr>
                      <a:r>
                        <a:rPr lang="en-GB" sz="1400" dirty="0">
                          <a:effectLst/>
                        </a:rPr>
                        <a:t>conviction</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a story about whether a particular description of the world is true, uncertain or false</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facticity patterns, i.e., patterns of linguistic features which represent descriptions of the world as true, uncertain or false </a:t>
                      </a:r>
                      <a:endParaRPr lang="en-GB" sz="1400" dirty="0">
                        <a:effectLst/>
                        <a:latin typeface="Calibri"/>
                        <a:ea typeface="Calibri"/>
                        <a:cs typeface="Times New Roman"/>
                      </a:endParaRPr>
                    </a:p>
                  </a:txBody>
                  <a:tcPr marL="68580" marR="68580" marT="0" marB="0"/>
                </a:tc>
                <a:extLst>
                  <a:ext uri="{0D108BD9-81ED-4DB2-BD59-A6C34878D82A}">
                    <a16:rowId xmlns:a16="http://schemas.microsoft.com/office/drawing/2014/main" val="10007"/>
                  </a:ext>
                </a:extLst>
              </a:tr>
              <a:tr h="728289">
                <a:tc>
                  <a:txBody>
                    <a:bodyPr/>
                    <a:lstStyle/>
                    <a:p>
                      <a:pPr>
                        <a:lnSpc>
                          <a:spcPct val="115000"/>
                        </a:lnSpc>
                        <a:spcAft>
                          <a:spcPts val="0"/>
                        </a:spcAft>
                      </a:pPr>
                      <a:r>
                        <a:rPr lang="en-GB" sz="1400" dirty="0">
                          <a:effectLst/>
                        </a:rPr>
                        <a:t>erasure</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a story that an area of life is unimportant or unworthy of consideration</a:t>
                      </a:r>
                      <a:endParaRPr lang="en-GB"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400" dirty="0">
                          <a:effectLst/>
                        </a:rPr>
                        <a:t>patterns of language which fail to represent a particular area of life at all, or which background or distort it</a:t>
                      </a:r>
                      <a:endParaRPr lang="en-GB" sz="1400" dirty="0">
                        <a:effectLst/>
                        <a:latin typeface="Calibri"/>
                        <a:ea typeface="Calibri"/>
                        <a:cs typeface="Times New Roman"/>
                      </a:endParaRPr>
                    </a:p>
                  </a:txBody>
                  <a:tcPr marL="68580" marR="68580" marT="0" marB="0"/>
                </a:tc>
                <a:extLst>
                  <a:ext uri="{0D108BD9-81ED-4DB2-BD59-A6C34878D82A}">
                    <a16:rowId xmlns:a16="http://schemas.microsoft.com/office/drawing/2014/main" val="10008"/>
                  </a:ext>
                </a:extLst>
              </a:tr>
              <a:tr h="485526">
                <a:tc>
                  <a:txBody>
                    <a:bodyPr/>
                    <a:lstStyle/>
                    <a:p>
                      <a:pPr>
                        <a:lnSpc>
                          <a:spcPct val="115000"/>
                        </a:lnSpc>
                        <a:spcAft>
                          <a:spcPts val="0"/>
                        </a:spcAft>
                      </a:pPr>
                      <a:r>
                        <a:rPr lang="en-GB" sz="1400" dirty="0">
                          <a:effectLst/>
                        </a:rPr>
                        <a:t>salience</a:t>
                      </a:r>
                      <a:endParaRPr lang="en-GB" sz="1400" dirty="0">
                        <a:effectLst/>
                        <a:latin typeface="Calibri"/>
                        <a:ea typeface="Calibri"/>
                        <a:cs typeface="Times New Roman"/>
                      </a:endParaRPr>
                    </a:p>
                  </a:txBody>
                  <a:tcPr marL="68580" marR="68580" marT="0" marB="0">
                    <a:solidFill>
                      <a:srgbClr val="FFFF00"/>
                    </a:solidFill>
                  </a:tcPr>
                </a:tc>
                <a:tc>
                  <a:txBody>
                    <a:bodyPr/>
                    <a:lstStyle/>
                    <a:p>
                      <a:pPr>
                        <a:lnSpc>
                          <a:spcPct val="115000"/>
                        </a:lnSpc>
                        <a:spcAft>
                          <a:spcPts val="0"/>
                        </a:spcAft>
                      </a:pPr>
                      <a:r>
                        <a:rPr lang="en-GB" sz="1400" dirty="0">
                          <a:effectLst/>
                        </a:rPr>
                        <a:t>a story that an area of life is important and worthy of consideration</a:t>
                      </a:r>
                      <a:endParaRPr lang="en-GB" sz="1400" dirty="0">
                        <a:effectLst/>
                        <a:latin typeface="Calibri"/>
                        <a:ea typeface="Calibri"/>
                        <a:cs typeface="Times New Roman"/>
                      </a:endParaRPr>
                    </a:p>
                  </a:txBody>
                  <a:tcPr marL="68580" marR="68580" marT="0" marB="0">
                    <a:solidFill>
                      <a:srgbClr val="FFFF00"/>
                    </a:solidFill>
                  </a:tcPr>
                </a:tc>
                <a:tc>
                  <a:txBody>
                    <a:bodyPr/>
                    <a:lstStyle/>
                    <a:p>
                      <a:pPr>
                        <a:lnSpc>
                          <a:spcPct val="115000"/>
                        </a:lnSpc>
                        <a:spcAft>
                          <a:spcPts val="0"/>
                        </a:spcAft>
                      </a:pPr>
                      <a:r>
                        <a:rPr lang="en-GB" sz="1400" dirty="0">
                          <a:effectLst/>
                        </a:rPr>
                        <a:t>patterns of language which give prominence to an area of life</a:t>
                      </a:r>
                      <a:endParaRPr lang="en-GB" sz="1400" dirty="0">
                        <a:effectLst/>
                        <a:latin typeface="Calibri"/>
                        <a:ea typeface="Calibri"/>
                        <a:cs typeface="Times New Roman"/>
                      </a:endParaRPr>
                    </a:p>
                  </a:txBody>
                  <a:tcPr marL="68580" marR="68580" marT="0" marB="0">
                    <a:solidFill>
                      <a:srgbClr val="FFFF00"/>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598495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20000" y="4680000"/>
            <a:ext cx="7971224" cy="914400"/>
          </a:xfrm>
        </p:spPr>
        <p:txBody>
          <a:bodyPr/>
          <a:lstStyle/>
          <a:p>
            <a:r>
              <a:rPr lang="en-GB" dirty="0"/>
              <a:t>Salience</a:t>
            </a:r>
            <a:endParaRPr lang="en-GB" sz="3200" dirty="0"/>
          </a:p>
        </p:txBody>
      </p:sp>
      <p:sp>
        <p:nvSpPr>
          <p:cNvPr id="5" name="Content Placeholder 4"/>
          <p:cNvSpPr>
            <a:spLocks noGrp="1"/>
          </p:cNvSpPr>
          <p:nvPr>
            <p:ph idx="1"/>
          </p:nvPr>
        </p:nvSpPr>
        <p:spPr/>
        <p:txBody>
          <a:bodyPr/>
          <a:lstStyle/>
          <a:p>
            <a:pPr>
              <a:lnSpc>
                <a:spcPct val="115000"/>
              </a:lnSpc>
            </a:pPr>
            <a:r>
              <a:rPr lang="en-GB" sz="2400" dirty="0">
                <a:effectLst/>
              </a:rPr>
              <a:t>a story that an area of life is important and worthy of consideration</a:t>
            </a:r>
            <a:endParaRPr lang="en-GB" sz="2400" dirty="0">
              <a:effectLst/>
              <a:ea typeface="Calibri"/>
              <a:cs typeface="Times New Roman"/>
            </a:endParaRPr>
          </a:p>
        </p:txBody>
      </p:sp>
    </p:spTree>
    <p:extLst>
      <p:ext uri="{BB962C8B-B14F-4D97-AF65-F5344CB8AC3E}">
        <p14:creationId xmlns:p14="http://schemas.microsoft.com/office/powerpoint/2010/main" val="496200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Rise, Morning, Fog, Sunbeam, Forest, Morgenstimm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24"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012576" y="3068960"/>
            <a:ext cx="6096000" cy="3657599"/>
          </a:xfrm>
        </p:spPr>
        <p:txBody>
          <a:bodyPr>
            <a:noAutofit/>
          </a:bodyPr>
          <a:lstStyle/>
          <a:p>
            <a:pPr marL="18288" indent="0">
              <a:buNone/>
            </a:pPr>
            <a:r>
              <a:rPr lang="en-GB" sz="3200" dirty="0">
                <a:effectLst/>
              </a:rPr>
              <a:t>“We can be ethical only in relation to something we can see, feel, understand, love, or otherwise have faith in” (Aldo Leopold)</a:t>
            </a:r>
            <a:endParaRPr lang="en-GB" sz="3200" dirty="0"/>
          </a:p>
        </p:txBody>
      </p:sp>
    </p:spTree>
    <p:extLst>
      <p:ext uri="{BB962C8B-B14F-4D97-AF65-F5344CB8AC3E}">
        <p14:creationId xmlns:p14="http://schemas.microsoft.com/office/powerpoint/2010/main" val="3660557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0" y="0"/>
            <a:ext cx="9163670" cy="69779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2699792" y="1844824"/>
            <a:ext cx="6128664" cy="26642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 lvl="0" indent="0">
              <a:buNone/>
            </a:pPr>
            <a:r>
              <a:rPr lang="en-GB" sz="2600" dirty="0"/>
              <a:t>The time will soon be here when my grandchild will long for the cry of a loon, the flash of a salmon, the whisper of spruce needles, or the screech of an eagle. (Chief Dan George)</a:t>
            </a:r>
          </a:p>
        </p:txBody>
      </p:sp>
      <p:sp>
        <p:nvSpPr>
          <p:cNvPr id="4" name="TextBox 3"/>
          <p:cNvSpPr txBox="1"/>
          <p:nvPr/>
        </p:nvSpPr>
        <p:spPr>
          <a:xfrm>
            <a:off x="867073" y="1844824"/>
            <a:ext cx="1415772" cy="3168352"/>
          </a:xfrm>
          <a:prstGeom prst="rect">
            <a:avLst/>
          </a:prstGeom>
          <a:noFill/>
        </p:spPr>
        <p:txBody>
          <a:bodyPr vert="eaVert" wrap="square" rtlCol="0">
            <a:spAutoFit/>
          </a:bodyPr>
          <a:lstStyle/>
          <a:p>
            <a:r>
              <a:rPr lang="en-GB" sz="4000" dirty="0"/>
              <a:t>CHIEF DAN GEORGE</a:t>
            </a:r>
          </a:p>
        </p:txBody>
      </p:sp>
      <p:sp>
        <p:nvSpPr>
          <p:cNvPr id="6" name="Oval 5"/>
          <p:cNvSpPr/>
          <p:nvPr/>
        </p:nvSpPr>
        <p:spPr>
          <a:xfrm>
            <a:off x="120128" y="260648"/>
            <a:ext cx="2880320" cy="792088"/>
          </a:xfrm>
          <a:prstGeom prst="ellips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EXAMPLE</a:t>
            </a:r>
          </a:p>
        </p:txBody>
      </p:sp>
      <p:sp>
        <p:nvSpPr>
          <p:cNvPr id="7" name="Content Placeholder 7"/>
          <p:cNvSpPr txBox="1">
            <a:spLocks/>
          </p:cNvSpPr>
          <p:nvPr/>
        </p:nvSpPr>
        <p:spPr>
          <a:xfrm>
            <a:off x="378432" y="5690944"/>
            <a:ext cx="4121560" cy="64807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normAutofit fontScale="92500"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GB" sz="2000" b="1" cap="small" dirty="0"/>
              <a:t>ANIMALS AND PLANTS ARE IMPORTANT IN THEMSELVES</a:t>
            </a:r>
            <a:endParaRPr lang="en-GB" sz="2000" b="1" cap="small" dirty="0">
              <a:solidFill>
                <a:srgbClr val="FFFF00"/>
              </a:solidFill>
            </a:endParaRPr>
          </a:p>
        </p:txBody>
      </p:sp>
    </p:spTree>
    <p:extLst>
      <p:ext uri="{BB962C8B-B14F-4D97-AF65-F5344CB8AC3E}">
        <p14:creationId xmlns:p14="http://schemas.microsoft.com/office/powerpoint/2010/main" val="2623480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5" descr="http://www171.lunapic.com/editor/p-trans.php?preview=1&amp;fuzz=5&amp;x=463&amp;y=401&amp;rand=190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GB">
              <a:solidFill>
                <a:prstClr val="white"/>
              </a:solidFill>
              <a:latin typeface="Calibri"/>
            </a:endParaRPr>
          </a:p>
        </p:txBody>
      </p:sp>
      <p:sp>
        <p:nvSpPr>
          <p:cNvPr id="6" name="Content Placeholder 7"/>
          <p:cNvSpPr txBox="1">
            <a:spLocks/>
          </p:cNvSpPr>
          <p:nvPr/>
        </p:nvSpPr>
        <p:spPr>
          <a:xfrm>
            <a:off x="246418" y="3403226"/>
            <a:ext cx="3749517" cy="64807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GB" sz="1800" b="1" cap="small" dirty="0"/>
              <a:t>ANIMALS AND PLANTS ARE IMPORTANT IN THEMSELVES</a:t>
            </a:r>
            <a:endParaRPr lang="en-GB" sz="1800" b="1" cap="small" dirty="0">
              <a:solidFill>
                <a:srgbClr val="FFFF00"/>
              </a:solidFill>
            </a:endParaRPr>
          </a:p>
        </p:txBody>
      </p:sp>
      <p:sp>
        <p:nvSpPr>
          <p:cNvPr id="15" name="Content Placeholder 7"/>
          <p:cNvSpPr txBox="1">
            <a:spLocks/>
          </p:cNvSpPr>
          <p:nvPr/>
        </p:nvSpPr>
        <p:spPr>
          <a:xfrm>
            <a:off x="330498" y="1007837"/>
            <a:ext cx="3336305" cy="556385"/>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fontAlgn="auto">
              <a:buFont typeface="Wingdings" pitchFamily="2" charset="2"/>
              <a:buNone/>
            </a:pPr>
            <a:r>
              <a:rPr lang="en-GB" b="1" dirty="0">
                <a:solidFill>
                  <a:srgbClr val="FFFF00"/>
                </a:solidFill>
              </a:rPr>
              <a:t>Salience</a:t>
            </a:r>
            <a:endParaRPr lang="en-GB" b="1" dirty="0">
              <a:solidFill>
                <a:srgbClr val="FFC000"/>
              </a:solidFill>
            </a:endParaRPr>
          </a:p>
        </p:txBody>
      </p:sp>
      <p:sp>
        <p:nvSpPr>
          <p:cNvPr id="16" name="Content Placeholder 7"/>
          <p:cNvSpPr txBox="1">
            <a:spLocks/>
          </p:cNvSpPr>
          <p:nvPr/>
        </p:nvSpPr>
        <p:spPr>
          <a:xfrm>
            <a:off x="4128561" y="906936"/>
            <a:ext cx="2360580" cy="775114"/>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fontAlgn="auto">
              <a:buFont typeface="Wingdings" pitchFamily="2" charset="2"/>
              <a:buNone/>
            </a:pPr>
            <a:r>
              <a:rPr lang="en-GB" b="1" dirty="0">
                <a:solidFill>
                  <a:srgbClr val="FFFF00"/>
                </a:solidFill>
              </a:rPr>
              <a:t>Salience pattern</a:t>
            </a:r>
          </a:p>
        </p:txBody>
      </p:sp>
      <p:sp>
        <p:nvSpPr>
          <p:cNvPr id="19" name="Content Placeholder 7"/>
          <p:cNvSpPr txBox="1">
            <a:spLocks/>
          </p:cNvSpPr>
          <p:nvPr/>
        </p:nvSpPr>
        <p:spPr>
          <a:xfrm>
            <a:off x="6738492" y="916249"/>
            <a:ext cx="2360580" cy="775114"/>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fontAlgn="auto">
              <a:buFont typeface="Wingdings" pitchFamily="2" charset="2"/>
              <a:buNone/>
            </a:pPr>
            <a:r>
              <a:rPr lang="en-GB" b="1" dirty="0">
                <a:solidFill>
                  <a:srgbClr val="FFFF00"/>
                </a:solidFill>
              </a:rPr>
              <a:t>Impact</a:t>
            </a:r>
          </a:p>
        </p:txBody>
      </p:sp>
      <p:sp>
        <p:nvSpPr>
          <p:cNvPr id="25" name="Content Placeholder 7"/>
          <p:cNvSpPr txBox="1">
            <a:spLocks/>
          </p:cNvSpPr>
          <p:nvPr/>
        </p:nvSpPr>
        <p:spPr>
          <a:xfrm>
            <a:off x="11654" y="7937"/>
            <a:ext cx="9132346" cy="556385"/>
          </a:xfrm>
          <a:prstGeom prst="rect">
            <a:avLst/>
          </a:prstGeom>
          <a:solidFill>
            <a:schemeClr val="tx2">
              <a:lumMod val="50000"/>
              <a:alpha val="71000"/>
            </a:schemeClr>
          </a:solidFill>
        </p:spPr>
        <p:txBody>
          <a:bodyPr vert="horz" lIns="91440" tIns="45720" rIns="91440" bIns="45720" rtlCol="0" anchor="ctr">
            <a:normAutofit fontScale="92500"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fontAlgn="auto">
              <a:buFont typeface="Wingdings" pitchFamily="2" charset="2"/>
              <a:buNone/>
            </a:pPr>
            <a:r>
              <a:rPr lang="en-GB" sz="1600" b="1" dirty="0">
                <a:solidFill>
                  <a:srgbClr val="6CFC24"/>
                </a:solidFill>
              </a:rPr>
              <a:t>Stories influence how we:</a:t>
            </a:r>
          </a:p>
          <a:p>
            <a:pPr marL="18288" indent="0" fontAlgn="auto">
              <a:buFont typeface="Wingdings" pitchFamily="2" charset="2"/>
              <a:buNone/>
            </a:pPr>
            <a:r>
              <a:rPr lang="en-GB" sz="1600" b="1" dirty="0">
                <a:solidFill>
                  <a:srgbClr val="6CFC24"/>
                </a:solidFill>
              </a:rPr>
              <a:t>	                 THINK			          TALK		   and	       ACT</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7191" y="1729596"/>
            <a:ext cx="1594561" cy="1544952"/>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2007" y="4293096"/>
            <a:ext cx="3656820" cy="1304036"/>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77739" y="2133505"/>
            <a:ext cx="2282086" cy="2282086"/>
          </a:xfrm>
          <a:prstGeom prst="rect">
            <a:avLst/>
          </a:prstGeom>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49905" y="1729596"/>
            <a:ext cx="2139236" cy="22107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53648" y="4149080"/>
            <a:ext cx="2625872" cy="18867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127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66" y="-2"/>
            <a:ext cx="3506722" cy="3286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9655" y="-2"/>
            <a:ext cx="3462867" cy="37391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12" y="3286123"/>
            <a:ext cx="3668042" cy="3571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64400" y="0"/>
            <a:ext cx="2479600" cy="3217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64400" y="3217332"/>
            <a:ext cx="2476931" cy="36406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3"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52630" y="3629399"/>
            <a:ext cx="3019650" cy="34656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384336" y="2008280"/>
            <a:ext cx="4824536" cy="28660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t>Salience in New Nature Writing</a:t>
            </a:r>
          </a:p>
        </p:txBody>
      </p:sp>
    </p:spTree>
    <p:extLst>
      <p:ext uri="{BB962C8B-B14F-4D97-AF65-F5344CB8AC3E}">
        <p14:creationId xmlns:p14="http://schemas.microsoft.com/office/powerpoint/2010/main" val="2954294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0"/>
            <a:ext cx="8229600" cy="880533"/>
          </a:xfrm>
        </p:spPr>
        <p:txBody>
          <a:bodyPr/>
          <a:lstStyle/>
          <a:p>
            <a:r>
              <a:rPr lang="en-GB" dirty="0"/>
              <a:t>pronouns</a:t>
            </a:r>
          </a:p>
        </p:txBody>
      </p:sp>
      <p:sp>
        <p:nvSpPr>
          <p:cNvPr id="3" name="Content Placeholder 2"/>
          <p:cNvSpPr>
            <a:spLocks noGrp="1"/>
          </p:cNvSpPr>
          <p:nvPr>
            <p:ph idx="1"/>
          </p:nvPr>
        </p:nvSpPr>
        <p:spPr>
          <a:xfrm>
            <a:off x="467544" y="476672"/>
            <a:ext cx="6192687" cy="5112568"/>
          </a:xfrm>
        </p:spPr>
        <p:txBody>
          <a:bodyPr>
            <a:normAutofit/>
          </a:bodyPr>
          <a:lstStyle/>
          <a:p>
            <a:endParaRPr lang="en-GB" dirty="0">
              <a:effectLst/>
            </a:endParaRPr>
          </a:p>
          <a:p>
            <a:pPr lvl="0"/>
            <a:r>
              <a:rPr lang="en-GB" dirty="0">
                <a:effectLst/>
              </a:rPr>
              <a:t>She [a grizzly bear] raised her head above the tops of the fireweed and sniffed and stared…We watched each other. I don’t know what she thought. I revered her… (NW1:6).</a:t>
            </a:r>
          </a:p>
          <a:p>
            <a:pPr lvl="0"/>
            <a:endParaRPr lang="en-GB" dirty="0">
              <a:effectLst/>
            </a:endParaRPr>
          </a:p>
          <a:p>
            <a:pPr lvl="0"/>
            <a:r>
              <a:rPr lang="en-GB" dirty="0">
                <a:effectLst/>
              </a:rPr>
              <a:t>Whatever he was, this bird was beautiful. His new, fresh feathers were lavender and navy, shading to a fine line of black towards the tips of his winds, his eyes bright and watching (NW7:7). </a:t>
            </a:r>
          </a:p>
          <a:p>
            <a:endParaRPr lang="en-GB" sz="2000" dirty="0"/>
          </a:p>
        </p:txBody>
      </p:sp>
      <p:pic>
        <p:nvPicPr>
          <p:cNvPr id="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4287" y="3429000"/>
            <a:ext cx="1600763" cy="23528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descr="https://s-media-cache-ak0.pinimg.com/236x/cd/4e/4f/cd4e4fc82972fb5896e63f4033f2dfe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1959" y="620688"/>
            <a:ext cx="1600763" cy="2404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5078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0"/>
            <a:ext cx="7543800" cy="914400"/>
          </a:xfrm>
        </p:spPr>
        <p:txBody>
          <a:bodyPr/>
          <a:lstStyle/>
          <a:p>
            <a:r>
              <a:rPr lang="en-GB" dirty="0"/>
              <a:t>active agents   </a:t>
            </a:r>
          </a:p>
        </p:txBody>
      </p:sp>
      <p:sp>
        <p:nvSpPr>
          <p:cNvPr id="3" name="Content Placeholder 2"/>
          <p:cNvSpPr>
            <a:spLocks noGrp="1"/>
          </p:cNvSpPr>
          <p:nvPr>
            <p:ph idx="1"/>
          </p:nvPr>
        </p:nvSpPr>
        <p:spPr>
          <a:xfrm>
            <a:off x="467544" y="1345086"/>
            <a:ext cx="6096000" cy="3657599"/>
          </a:xfrm>
        </p:spPr>
        <p:txBody>
          <a:bodyPr/>
          <a:lstStyle/>
          <a:p>
            <a:pPr lvl="0"/>
            <a:r>
              <a:rPr lang="en-GB" dirty="0">
                <a:effectLst/>
              </a:rPr>
              <a:t>Then they [birds] lifted up, flexed, soared…They glided towards me – no hurry, just riding the wind, sliding across the eddies. They came close…They were sporting over the villages, lifting on gusts that took them sailing clean over cottages…arcing across the hedges…I watched one close to as it turned into the wind. It raised its wings…and gathered the air in, folded it into itself (NW5:114).</a:t>
            </a:r>
          </a:p>
          <a:p>
            <a:pPr marL="0" indent="0">
              <a:buNone/>
            </a:pPr>
            <a:endParaRPr lang="en-GB" dirty="0">
              <a:effectLst/>
            </a:endParaRPr>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296" y="2204864"/>
            <a:ext cx="1600762" cy="19380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22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0"/>
            <a:ext cx="7543800" cy="914400"/>
          </a:xfrm>
        </p:spPr>
        <p:txBody>
          <a:bodyPr/>
          <a:lstStyle/>
          <a:p>
            <a:r>
              <a:rPr lang="en-GB" dirty="0"/>
              <a:t>active agents   </a:t>
            </a:r>
          </a:p>
        </p:txBody>
      </p:sp>
      <p:sp>
        <p:nvSpPr>
          <p:cNvPr id="3" name="Content Placeholder 2"/>
          <p:cNvSpPr>
            <a:spLocks noGrp="1"/>
          </p:cNvSpPr>
          <p:nvPr>
            <p:ph idx="1"/>
          </p:nvPr>
        </p:nvSpPr>
        <p:spPr>
          <a:xfrm>
            <a:off x="467544" y="1345086"/>
            <a:ext cx="6096000" cy="3657599"/>
          </a:xfrm>
        </p:spPr>
        <p:txBody>
          <a:bodyPr/>
          <a:lstStyle/>
          <a:p>
            <a:pPr lvl="0"/>
            <a:r>
              <a:rPr lang="en-GB" dirty="0">
                <a:effectLst/>
              </a:rPr>
              <a:t>Then they [birds] </a:t>
            </a:r>
            <a:r>
              <a:rPr lang="en-GB" b="1" dirty="0">
                <a:solidFill>
                  <a:srgbClr val="FFFF00"/>
                </a:solidFill>
                <a:effectLst/>
              </a:rPr>
              <a:t>lifted</a:t>
            </a:r>
            <a:r>
              <a:rPr lang="en-GB" dirty="0">
                <a:effectLst/>
              </a:rPr>
              <a:t> up, </a:t>
            </a:r>
            <a:r>
              <a:rPr lang="en-GB" b="1" dirty="0">
                <a:solidFill>
                  <a:srgbClr val="FFFF00"/>
                </a:solidFill>
                <a:effectLst/>
              </a:rPr>
              <a:t>flexed, soared</a:t>
            </a:r>
            <a:r>
              <a:rPr lang="en-GB" dirty="0">
                <a:effectLst/>
              </a:rPr>
              <a:t>…They </a:t>
            </a:r>
            <a:r>
              <a:rPr lang="en-GB" b="1" dirty="0">
                <a:solidFill>
                  <a:srgbClr val="FFFF00"/>
                </a:solidFill>
                <a:effectLst/>
              </a:rPr>
              <a:t>glided</a:t>
            </a:r>
            <a:r>
              <a:rPr lang="en-GB" dirty="0">
                <a:effectLst/>
              </a:rPr>
              <a:t> towards me – no hurry, just </a:t>
            </a:r>
            <a:r>
              <a:rPr lang="en-GB" b="1" dirty="0">
                <a:solidFill>
                  <a:srgbClr val="FFFF00"/>
                </a:solidFill>
                <a:effectLst/>
              </a:rPr>
              <a:t>riding</a:t>
            </a:r>
            <a:r>
              <a:rPr lang="en-GB" dirty="0">
                <a:effectLst/>
              </a:rPr>
              <a:t> the wind, </a:t>
            </a:r>
            <a:r>
              <a:rPr lang="en-GB" b="1" dirty="0">
                <a:solidFill>
                  <a:srgbClr val="FFFF00"/>
                </a:solidFill>
                <a:effectLst/>
              </a:rPr>
              <a:t>sliding</a:t>
            </a:r>
            <a:r>
              <a:rPr lang="en-GB" dirty="0">
                <a:effectLst/>
              </a:rPr>
              <a:t> across the eddies. They </a:t>
            </a:r>
            <a:r>
              <a:rPr lang="en-GB" b="1" dirty="0">
                <a:solidFill>
                  <a:srgbClr val="FFFF00"/>
                </a:solidFill>
                <a:effectLst/>
              </a:rPr>
              <a:t>came</a:t>
            </a:r>
            <a:r>
              <a:rPr lang="en-GB" dirty="0">
                <a:effectLst/>
              </a:rPr>
              <a:t> close…They were</a:t>
            </a:r>
            <a:r>
              <a:rPr lang="en-GB" b="1" dirty="0">
                <a:solidFill>
                  <a:srgbClr val="FFFF00"/>
                </a:solidFill>
                <a:effectLst/>
              </a:rPr>
              <a:t> sporting </a:t>
            </a:r>
            <a:r>
              <a:rPr lang="en-GB" dirty="0">
                <a:effectLst/>
              </a:rPr>
              <a:t>over the villages, </a:t>
            </a:r>
            <a:r>
              <a:rPr lang="en-GB" b="1" dirty="0">
                <a:solidFill>
                  <a:srgbClr val="FFFF00"/>
                </a:solidFill>
                <a:effectLst/>
              </a:rPr>
              <a:t>lifting </a:t>
            </a:r>
            <a:r>
              <a:rPr lang="en-GB" dirty="0">
                <a:effectLst/>
              </a:rPr>
              <a:t>on gusts that took them</a:t>
            </a:r>
            <a:r>
              <a:rPr lang="en-GB" dirty="0">
                <a:solidFill>
                  <a:srgbClr val="FFFF00"/>
                </a:solidFill>
                <a:effectLst/>
              </a:rPr>
              <a:t> </a:t>
            </a:r>
            <a:r>
              <a:rPr lang="en-GB" b="1" dirty="0">
                <a:solidFill>
                  <a:srgbClr val="FFFF00"/>
                </a:solidFill>
                <a:effectLst/>
              </a:rPr>
              <a:t>sailing</a:t>
            </a:r>
            <a:r>
              <a:rPr lang="en-GB" dirty="0">
                <a:solidFill>
                  <a:srgbClr val="FFFF00"/>
                </a:solidFill>
                <a:effectLst/>
              </a:rPr>
              <a:t> </a:t>
            </a:r>
            <a:r>
              <a:rPr lang="en-GB" dirty="0">
                <a:effectLst/>
              </a:rPr>
              <a:t>clean over cottages…</a:t>
            </a:r>
            <a:r>
              <a:rPr lang="en-GB" b="1" dirty="0">
                <a:solidFill>
                  <a:srgbClr val="FFFF00"/>
                </a:solidFill>
                <a:effectLst/>
              </a:rPr>
              <a:t>arcing</a:t>
            </a:r>
            <a:r>
              <a:rPr lang="en-GB" dirty="0">
                <a:effectLst/>
              </a:rPr>
              <a:t> across the hedges…I watched one close to as it </a:t>
            </a:r>
            <a:r>
              <a:rPr lang="en-GB" b="1" dirty="0">
                <a:solidFill>
                  <a:srgbClr val="FFFF00"/>
                </a:solidFill>
                <a:effectLst/>
              </a:rPr>
              <a:t>turned</a:t>
            </a:r>
            <a:r>
              <a:rPr lang="en-GB" dirty="0">
                <a:effectLst/>
              </a:rPr>
              <a:t> into the wind. It </a:t>
            </a:r>
            <a:r>
              <a:rPr lang="en-GB" b="1" dirty="0">
                <a:solidFill>
                  <a:srgbClr val="FFFF00"/>
                </a:solidFill>
                <a:effectLst/>
              </a:rPr>
              <a:t>raised</a:t>
            </a:r>
            <a:r>
              <a:rPr lang="en-GB" dirty="0">
                <a:effectLst/>
              </a:rPr>
              <a:t> its wings…and </a:t>
            </a:r>
            <a:r>
              <a:rPr lang="en-GB" b="1" dirty="0">
                <a:solidFill>
                  <a:srgbClr val="FFFF00"/>
                </a:solidFill>
                <a:effectLst/>
              </a:rPr>
              <a:t>gathered</a:t>
            </a:r>
            <a:r>
              <a:rPr lang="en-GB" dirty="0">
                <a:effectLst/>
              </a:rPr>
              <a:t> the air in, </a:t>
            </a:r>
            <a:r>
              <a:rPr lang="en-GB" b="1" dirty="0">
                <a:solidFill>
                  <a:srgbClr val="FFFF00"/>
                </a:solidFill>
                <a:effectLst/>
              </a:rPr>
              <a:t>folded </a:t>
            </a:r>
            <a:r>
              <a:rPr lang="en-GB" dirty="0">
                <a:effectLst/>
              </a:rPr>
              <a:t>it into itself (NW5:114).</a:t>
            </a:r>
          </a:p>
          <a:p>
            <a:pPr marL="0" indent="0">
              <a:buNone/>
            </a:pPr>
            <a:endParaRPr lang="en-GB" dirty="0">
              <a:effectLst/>
            </a:endParaRPr>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296" y="2204864"/>
            <a:ext cx="1600762" cy="19380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3328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0"/>
            <a:ext cx="7543800" cy="914400"/>
          </a:xfrm>
        </p:spPr>
        <p:txBody>
          <a:bodyPr/>
          <a:lstStyle/>
          <a:p>
            <a:r>
              <a:rPr lang="en-GB" dirty="0"/>
              <a:t>basic level</a:t>
            </a:r>
          </a:p>
        </p:txBody>
      </p:sp>
      <p:sp>
        <p:nvSpPr>
          <p:cNvPr id="3" name="Content Placeholder 2"/>
          <p:cNvSpPr>
            <a:spLocks noGrp="1"/>
          </p:cNvSpPr>
          <p:nvPr>
            <p:ph idx="1"/>
          </p:nvPr>
        </p:nvSpPr>
        <p:spPr>
          <a:xfrm>
            <a:off x="323528" y="980728"/>
            <a:ext cx="3888432" cy="3657599"/>
          </a:xfrm>
        </p:spPr>
        <p:txBody>
          <a:bodyPr/>
          <a:lstStyle/>
          <a:p>
            <a:r>
              <a:rPr lang="en-GB" dirty="0">
                <a:effectLst/>
              </a:rPr>
              <a:t>peregrines, ospreys, peewits, cranes, salmon, ravens, herons, gannets, corncrakes, minke whales, snow geese, bald eagles, Canada geese, grizzly bears, badgers, kites, rats, nightingales, magpies, beavers, whooper swans, otters, golden eagles, swifts, larks, hares, deer, and sparrows. </a:t>
            </a:r>
          </a:p>
          <a:p>
            <a:endParaRPr lang="en-GB"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3680" y="1079016"/>
            <a:ext cx="4545357" cy="3383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9903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0"/>
            <a:ext cx="8229600" cy="1028171"/>
          </a:xfrm>
        </p:spPr>
        <p:txBody>
          <a:bodyPr/>
          <a:lstStyle/>
          <a:p>
            <a:r>
              <a:rPr lang="en-GB" dirty="0"/>
              <a:t>sense image</a:t>
            </a:r>
          </a:p>
        </p:txBody>
      </p:sp>
      <p:sp>
        <p:nvSpPr>
          <p:cNvPr id="3" name="Content Placeholder 2"/>
          <p:cNvSpPr>
            <a:spLocks noGrp="1"/>
          </p:cNvSpPr>
          <p:nvPr>
            <p:ph idx="1"/>
          </p:nvPr>
        </p:nvSpPr>
        <p:spPr>
          <a:xfrm>
            <a:off x="467544" y="404664"/>
            <a:ext cx="5185155" cy="5040560"/>
          </a:xfrm>
        </p:spPr>
        <p:txBody>
          <a:bodyPr>
            <a:normAutofit/>
          </a:bodyPr>
          <a:lstStyle/>
          <a:p>
            <a:pPr lvl="0"/>
            <a:r>
              <a:rPr lang="en-GB" dirty="0">
                <a:effectLst/>
              </a:rPr>
              <a:t>Deer bounded along the stubble edge as geese returned to their roosts from grain fields: smudges and specks of geese above the low sun. (NW2:93)</a:t>
            </a:r>
          </a:p>
          <a:p>
            <a:pPr lvl="0"/>
            <a:endParaRPr lang="en-GB" dirty="0">
              <a:effectLst/>
            </a:endParaRPr>
          </a:p>
          <a:p>
            <a:pPr lvl="0"/>
            <a:r>
              <a:rPr lang="en-GB" dirty="0">
                <a:effectLst/>
              </a:rPr>
              <a:t>He [a peregrine] flew in an easy loop, and when the sunlight glanced his undersides they were pale and banded like rippled sycamore (NW3:30)</a:t>
            </a:r>
            <a:endParaRPr lang="en-GB" dirty="0"/>
          </a:p>
          <a:p>
            <a:pPr marL="0" indent="0">
              <a:buNone/>
            </a:pPr>
            <a:endParaRPr lang="en-GB" dirty="0"/>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764704"/>
            <a:ext cx="1442912" cy="1872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6128" y="2996952"/>
            <a:ext cx="1443040" cy="1656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50723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40576" y="1484784"/>
            <a:ext cx="3727368" cy="3657599"/>
          </a:xfrm>
        </p:spPr>
        <p:txBody>
          <a:bodyPr/>
          <a:lstStyle/>
          <a:p>
            <a:pPr lvl="0"/>
            <a:r>
              <a:rPr lang="en-GB" dirty="0">
                <a:effectLst/>
              </a:rPr>
              <a:t>He [a peregrine] flew in an easy loop, and when the sunlight glanced his undersides they were pale and banded like rippled sycamore (NW3:30)</a:t>
            </a:r>
            <a:endParaRPr lang="en-GB" dirty="0"/>
          </a:p>
          <a:p>
            <a:endParaRPr lang="en-GB" dirty="0"/>
          </a:p>
        </p:txBody>
      </p:sp>
      <p:pic>
        <p:nvPicPr>
          <p:cNvPr id="4100" name="Picture 4" descr="Image result for findings cover kathleen jam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3184" y="0"/>
            <a:ext cx="4450816" cy="6832698"/>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720000" y="5400000"/>
            <a:ext cx="8229600" cy="1028171"/>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visual salience</a:t>
            </a:r>
          </a:p>
        </p:txBody>
      </p:sp>
    </p:spTree>
    <p:extLst>
      <p:ext uri="{BB962C8B-B14F-4D97-AF65-F5344CB8AC3E}">
        <p14:creationId xmlns:p14="http://schemas.microsoft.com/office/powerpoint/2010/main" val="36717214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15616" y="-31560"/>
            <a:ext cx="6889560" cy="6889560"/>
          </a:xfrm>
        </p:spPr>
      </p:pic>
    </p:spTree>
    <p:extLst>
      <p:ext uri="{BB962C8B-B14F-4D97-AF65-F5344CB8AC3E}">
        <p14:creationId xmlns:p14="http://schemas.microsoft.com/office/powerpoint/2010/main" val="2060219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99392"/>
            <a:ext cx="9579588" cy="68533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064" y="1275668"/>
            <a:ext cx="3606800" cy="4667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1340768"/>
            <a:ext cx="3528392" cy="453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122144" y="210344"/>
            <a:ext cx="4680520" cy="914400"/>
          </a:xfrm>
        </p:spPr>
        <p:txBody>
          <a:bodyPr/>
          <a:lstStyle/>
          <a:p>
            <a:r>
              <a:rPr lang="en-GB" dirty="0"/>
              <a:t>individualisation</a:t>
            </a:r>
          </a:p>
        </p:txBody>
      </p:sp>
      <p:sp>
        <p:nvSpPr>
          <p:cNvPr id="5" name="Oval 4"/>
          <p:cNvSpPr/>
          <p:nvPr/>
        </p:nvSpPr>
        <p:spPr>
          <a:xfrm>
            <a:off x="402903" y="332656"/>
            <a:ext cx="2880320" cy="792088"/>
          </a:xfrm>
          <a:prstGeom prst="ellips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EXAMPLE</a:t>
            </a:r>
          </a:p>
        </p:txBody>
      </p:sp>
      <p:sp>
        <p:nvSpPr>
          <p:cNvPr id="8" name="Rectangle 7"/>
          <p:cNvSpPr/>
          <p:nvPr/>
        </p:nvSpPr>
        <p:spPr>
          <a:xfrm>
            <a:off x="5508104" y="2348880"/>
            <a:ext cx="3099544" cy="2952328"/>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sz="2000" dirty="0">
                <a:solidFill>
                  <a:schemeClr val="bg2"/>
                </a:solidFill>
              </a:rPr>
              <a:t>The starling I personally knew was Max…I think of the nature of his character, the exquisite sweetness of his evening solos as well as the extraordinary beauty of the bird, the gilded feathers, the neatness of wing as he flew…(NW7:55).</a:t>
            </a:r>
          </a:p>
        </p:txBody>
      </p:sp>
      <p:sp>
        <p:nvSpPr>
          <p:cNvPr id="10" name="Rectangle 9"/>
          <p:cNvSpPr/>
          <p:nvPr/>
        </p:nvSpPr>
        <p:spPr>
          <a:xfrm>
            <a:off x="775784" y="2204864"/>
            <a:ext cx="3024336" cy="3384376"/>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sz="2000" dirty="0">
                <a:solidFill>
                  <a:schemeClr val="bg2"/>
                </a:solidFill>
              </a:rPr>
              <a:t>A cul-de-sac is being drenched in bird droppings after it was invaded by a flock of more than 20,000 starlings. Like a scene from Alfred Hitchcock's thriller The Birds, the huge swarm turns the sky black each dawn and dusk as they prepare to feed or roost for the night (Daily Mail). </a:t>
            </a:r>
          </a:p>
        </p:txBody>
      </p:sp>
    </p:spTree>
    <p:extLst>
      <p:ext uri="{BB962C8B-B14F-4D97-AF65-F5344CB8AC3E}">
        <p14:creationId xmlns:p14="http://schemas.microsoft.com/office/powerpoint/2010/main" val="13059543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71800" y="2852936"/>
            <a:ext cx="3866768" cy="914400"/>
          </a:xfrm>
        </p:spPr>
        <p:txBody>
          <a:bodyPr/>
          <a:lstStyle/>
          <a:p>
            <a:r>
              <a:rPr lang="en-GB" dirty="0"/>
              <a:t>End of Part 9</a:t>
            </a:r>
          </a:p>
        </p:txBody>
      </p:sp>
    </p:spTree>
    <p:extLst>
      <p:ext uri="{BB962C8B-B14F-4D97-AF65-F5344CB8AC3E}">
        <p14:creationId xmlns:p14="http://schemas.microsoft.com/office/powerpoint/2010/main" val="24884348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899592" y="685801"/>
            <a:ext cx="4248472" cy="5191471"/>
          </a:xfrm>
        </p:spPr>
        <p:txBody>
          <a:bodyPr>
            <a:normAutofit/>
          </a:bodyPr>
          <a:lstStyle/>
          <a:p>
            <a:pPr marL="18288" indent="0">
              <a:buNone/>
            </a:pPr>
            <a:r>
              <a:rPr lang="en-GB" sz="2800" b="1" dirty="0">
                <a:latin typeface="Arial" panose="020B0604020202020204" pitchFamily="34" charset="0"/>
                <a:cs typeface="Arial" panose="020B0604020202020204" pitchFamily="34" charset="0"/>
              </a:rPr>
              <a:t>BASED ON</a:t>
            </a:r>
          </a:p>
          <a:p>
            <a:pPr marL="18288" indent="0" algn="ctr">
              <a:buNone/>
            </a:pPr>
            <a:endParaRPr lang="en-GB" b="1" dirty="0">
              <a:latin typeface="Arial" panose="020B0604020202020204" pitchFamily="34" charset="0"/>
              <a:cs typeface="Arial" panose="020B0604020202020204" pitchFamily="34" charset="0"/>
            </a:endParaRPr>
          </a:p>
          <a:p>
            <a:pPr marL="18288" indent="0">
              <a:buNone/>
            </a:pPr>
            <a:r>
              <a:rPr lang="en-GB" sz="2400" dirty="0">
                <a:latin typeface="Arial" panose="020B0604020202020204" pitchFamily="34" charset="0"/>
                <a:cs typeface="Arial" panose="020B0604020202020204" pitchFamily="34" charset="0"/>
              </a:rPr>
              <a:t>chapter 9 of </a:t>
            </a:r>
          </a:p>
          <a:p>
            <a:pPr marL="18288" indent="0">
              <a:buNone/>
            </a:pPr>
            <a:endParaRPr lang="en-GB" sz="2400" dirty="0">
              <a:latin typeface="Arial" panose="020B0604020202020204" pitchFamily="34" charset="0"/>
              <a:cs typeface="Arial" panose="020B0604020202020204" pitchFamily="34" charset="0"/>
            </a:endParaRPr>
          </a:p>
          <a:p>
            <a:pPr marL="18288" indent="0">
              <a:buNone/>
            </a:pPr>
            <a:r>
              <a:rPr lang="en-GB" sz="2400" dirty="0">
                <a:latin typeface="Arial" panose="020B0604020202020204" pitchFamily="34" charset="0"/>
                <a:cs typeface="Arial" panose="020B0604020202020204" pitchFamily="34" charset="0"/>
              </a:rPr>
              <a:t>Stibbe, Arran (2015) </a:t>
            </a:r>
            <a:r>
              <a:rPr lang="en-GB" sz="2400" i="1" dirty="0">
                <a:latin typeface="Arial" panose="020B0604020202020204" pitchFamily="34" charset="0"/>
                <a:cs typeface="Arial" panose="020B0604020202020204" pitchFamily="34" charset="0"/>
              </a:rPr>
              <a:t>Ecolinguistics: language, ecology and the stories we live by.</a:t>
            </a:r>
            <a:r>
              <a:rPr lang="en-GB" sz="2400" dirty="0">
                <a:latin typeface="Arial" panose="020B0604020202020204" pitchFamily="34" charset="0"/>
                <a:cs typeface="Arial" panose="020B0604020202020204" pitchFamily="34" charset="0"/>
              </a:rPr>
              <a:t> London: Routledge</a:t>
            </a:r>
          </a:p>
          <a:p>
            <a:endParaRPr lang="en-GB" sz="2400" dirty="0">
              <a:latin typeface="Arial" panose="020B0604020202020204" pitchFamily="34" charset="0"/>
              <a:cs typeface="Arial" panose="020B0604020202020204" pitchFamily="34" charset="0"/>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4040568" y="1368145"/>
            <a:ext cx="5887402" cy="38164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753548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899592" y="1484784"/>
            <a:ext cx="7330008" cy="4752528"/>
          </a:xfrm>
        </p:spPr>
        <p:txBody>
          <a:bodyPr>
            <a:noAutofit/>
          </a:bodyPr>
          <a:lstStyle/>
          <a:p>
            <a:pPr marL="18288" indent="0" algn="ctr">
              <a:buNone/>
            </a:pPr>
            <a:endParaRPr lang="en-GB" sz="2400" b="1" dirty="0">
              <a:latin typeface="Arial" panose="020B0604020202020204" pitchFamily="34" charset="0"/>
              <a:cs typeface="Arial" panose="020B0604020202020204" pitchFamily="34" charset="0"/>
            </a:endParaRPr>
          </a:p>
          <a:p>
            <a:pPr marL="18288" indent="0" algn="ctr">
              <a:buNone/>
            </a:pPr>
            <a:r>
              <a:rPr lang="en-GB" sz="2400" dirty="0">
                <a:latin typeface="Arial" panose="020B0604020202020204" pitchFamily="34" charset="0"/>
                <a:cs typeface="Arial" panose="020B0604020202020204" pitchFamily="34" charset="0"/>
              </a:rPr>
              <a:t>Produced by Arran Stibbe, with the assistance of:</a:t>
            </a:r>
          </a:p>
          <a:p>
            <a:pPr marL="18288" indent="0" algn="ctr">
              <a:buNone/>
            </a:pPr>
            <a:endParaRPr lang="en-GB" sz="2400" dirty="0">
              <a:latin typeface="Arial" panose="020B0604020202020204" pitchFamily="34" charset="0"/>
              <a:cs typeface="Arial" panose="020B0604020202020204" pitchFamily="34" charset="0"/>
            </a:endParaRPr>
          </a:p>
          <a:p>
            <a:pPr marL="18288" indent="0" algn="ctr">
              <a:buNone/>
            </a:pPr>
            <a:r>
              <a:rPr lang="en-GB" sz="2400" dirty="0">
                <a:latin typeface="Arial" panose="020B0604020202020204" pitchFamily="34" charset="0"/>
                <a:cs typeface="Arial" panose="020B0604020202020204" pitchFamily="34" charset="0"/>
              </a:rPr>
              <a:t>Charlotte Dover</a:t>
            </a:r>
          </a:p>
          <a:p>
            <a:pPr marL="18288" indent="0" algn="ctr">
              <a:buNone/>
            </a:pPr>
            <a:r>
              <a:rPr lang="en-GB" sz="2400" dirty="0">
                <a:latin typeface="Arial" panose="020B0604020202020204" pitchFamily="34" charset="0"/>
                <a:cs typeface="Arial" panose="020B0604020202020204" pitchFamily="34" charset="0"/>
              </a:rPr>
              <a:t>Alex James</a:t>
            </a:r>
          </a:p>
          <a:p>
            <a:pPr marL="18288" indent="0" algn="ctr">
              <a:buNone/>
            </a:pPr>
            <a:r>
              <a:rPr lang="en-GB" sz="2400" dirty="0">
                <a:latin typeface="Arial" panose="020B0604020202020204" pitchFamily="34" charset="0"/>
                <a:cs typeface="Arial" panose="020B0604020202020204" pitchFamily="34" charset="0"/>
              </a:rPr>
              <a:t>Meg Shaw</a:t>
            </a:r>
          </a:p>
          <a:p>
            <a:pPr marL="18288" indent="0" algn="ctr">
              <a:buNone/>
            </a:pPr>
            <a:r>
              <a:rPr lang="en-GB" sz="2400" dirty="0">
                <a:latin typeface="Arial" panose="020B0604020202020204" pitchFamily="34" charset="0"/>
                <a:cs typeface="Arial" panose="020B0604020202020204" pitchFamily="34" charset="0"/>
              </a:rPr>
              <a:t>Nicole Walker</a:t>
            </a:r>
          </a:p>
          <a:p>
            <a:pPr marL="18288" indent="0" algn="ctr">
              <a:buNone/>
            </a:pPr>
            <a:endParaRPr lang="en-GB" sz="2400" dirty="0">
              <a:latin typeface="Arial" panose="020B0604020202020204" pitchFamily="34" charset="0"/>
              <a:cs typeface="Arial" panose="020B0604020202020204" pitchFamily="34" charset="0"/>
            </a:endParaRPr>
          </a:p>
          <a:p>
            <a:pPr marL="18288" indent="0" algn="ctr">
              <a:buNone/>
            </a:pPr>
            <a:r>
              <a:rPr lang="en-GB" sz="1800" dirty="0">
                <a:latin typeface="Arial" panose="020B0604020202020204" pitchFamily="34" charset="0"/>
                <a:cs typeface="Arial" panose="020B0604020202020204" pitchFamily="34" charset="0"/>
              </a:rPr>
              <a:t>and other volunteers from the International Ecolinguistics Association and the University of Gloucestershire. </a:t>
            </a:r>
          </a:p>
          <a:p>
            <a:pPr marL="18288" indent="0" algn="ctr">
              <a:buNone/>
            </a:pPr>
            <a:endParaRPr lang="en-GB" sz="1800" dirty="0">
              <a:latin typeface="Arial" panose="020B0604020202020204" pitchFamily="34" charset="0"/>
              <a:cs typeface="Arial" panose="020B0604020202020204" pitchFamily="34" charset="0"/>
            </a:endParaRPr>
          </a:p>
          <a:p>
            <a:pPr marL="18288" indent="0" algn="ctr">
              <a:buNone/>
            </a:pPr>
            <a:r>
              <a:rPr lang="en-GB" sz="2400" dirty="0">
                <a:latin typeface="Arial" panose="020B0604020202020204" pitchFamily="34" charset="0"/>
                <a:cs typeface="Arial" panose="020B0604020202020204" pitchFamily="34" charset="0"/>
              </a:rPr>
              <a:t>Filming by Unit One Films, http://unit1films.co.uk </a:t>
            </a:r>
          </a:p>
        </p:txBody>
      </p:sp>
      <p:sp>
        <p:nvSpPr>
          <p:cNvPr id="3" name="Content Placeholder 1"/>
          <p:cNvSpPr txBox="1">
            <a:spLocks/>
          </p:cNvSpPr>
          <p:nvPr/>
        </p:nvSpPr>
        <p:spPr>
          <a:xfrm>
            <a:off x="755576" y="692696"/>
            <a:ext cx="7330008" cy="936104"/>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marR="0" lvl="0" indent="0" algn="ctr" defTabSz="914400" rtl="0" eaLnBrk="1" fontAlgn="auto" latinLnBrk="0" hangingPunct="1">
              <a:lnSpc>
                <a:spcPct val="100000"/>
              </a:lnSpc>
              <a:spcBef>
                <a:spcPct val="20000"/>
              </a:spcBef>
              <a:spcAft>
                <a:spcPts val="0"/>
              </a:spcAft>
              <a:buClrTx/>
              <a:buSzPct val="60000"/>
              <a:buFont typeface="Wingdings" pitchFamily="2" charset="2"/>
              <a:buNone/>
              <a:tabLst/>
              <a:defRPr/>
            </a:pPr>
            <a:r>
              <a:rPr kumimoji="0" lang="en-GB"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CREDITS</a:t>
            </a:r>
          </a:p>
        </p:txBody>
      </p:sp>
    </p:spTree>
    <p:extLst>
      <p:ext uri="{BB962C8B-B14F-4D97-AF65-F5344CB8AC3E}">
        <p14:creationId xmlns:p14="http://schemas.microsoft.com/office/powerpoint/2010/main" val="27211306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1115616" y="1844824"/>
            <a:ext cx="7200800" cy="3888432"/>
          </a:xfrm>
        </p:spPr>
        <p:txBody>
          <a:bodyPr>
            <a:normAutofit/>
          </a:bodyPr>
          <a:lstStyle/>
          <a:p>
            <a:pPr marL="18288" indent="0" algn="ctr">
              <a:buNone/>
            </a:pPr>
            <a:endParaRPr lang="en-GB" sz="2800" b="1" dirty="0">
              <a:latin typeface="Arial" panose="020B0604020202020204" pitchFamily="34" charset="0"/>
              <a:cs typeface="Arial" panose="020B0604020202020204" pitchFamily="34" charset="0"/>
            </a:endParaRPr>
          </a:p>
          <a:p>
            <a:pPr marL="18288" indent="0">
              <a:buNone/>
            </a:pPr>
            <a:r>
              <a:rPr lang="en-GB" sz="2800" dirty="0">
                <a:latin typeface="Arial" panose="020B0604020202020204" pitchFamily="34" charset="0"/>
                <a:cs typeface="Arial" panose="020B0604020202020204" pitchFamily="34" charset="0"/>
              </a:rPr>
              <a:t>These materials have been produced for public benefit and the producer places no restriction on their subsequent re-use for any purpose. However, copyright of images and quotations used in these materials remains with the original producers. </a:t>
            </a:r>
          </a:p>
          <a:p>
            <a:pPr marL="18288" indent="0">
              <a:buNone/>
            </a:pPr>
            <a:endParaRPr lang="en-GB" dirty="0">
              <a:latin typeface="Arial" panose="020B0604020202020204" pitchFamily="34" charset="0"/>
              <a:cs typeface="Arial" panose="020B0604020202020204" pitchFamily="34" charset="0"/>
            </a:endParaRPr>
          </a:p>
          <a:p>
            <a:pPr marL="18288" indent="0">
              <a:buNone/>
            </a:pPr>
            <a:endParaRPr lang="en-GB" dirty="0">
              <a:latin typeface="Arial" panose="020B0604020202020204" pitchFamily="34" charset="0"/>
              <a:cs typeface="Arial" panose="020B0604020202020204" pitchFamily="34" charset="0"/>
            </a:endParaRPr>
          </a:p>
        </p:txBody>
      </p:sp>
      <p:sp>
        <p:nvSpPr>
          <p:cNvPr id="3" name="Content Placeholder 1"/>
          <p:cNvSpPr txBox="1">
            <a:spLocks/>
          </p:cNvSpPr>
          <p:nvPr/>
        </p:nvSpPr>
        <p:spPr>
          <a:xfrm>
            <a:off x="971600" y="686660"/>
            <a:ext cx="7330008" cy="936104"/>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GB" sz="2800" b="1" dirty="0">
                <a:latin typeface="Arial" panose="020B0604020202020204" pitchFamily="34" charset="0"/>
                <a:cs typeface="Arial" panose="020B0604020202020204" pitchFamily="34" charset="0"/>
              </a:rPr>
              <a:t>COPYRIGHT</a:t>
            </a:r>
          </a:p>
        </p:txBody>
      </p:sp>
    </p:spTree>
    <p:extLst>
      <p:ext uri="{BB962C8B-B14F-4D97-AF65-F5344CB8AC3E}">
        <p14:creationId xmlns:p14="http://schemas.microsoft.com/office/powerpoint/2010/main" val="3455074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496144" y="2420888"/>
            <a:ext cx="7848872" cy="6408712"/>
          </a:xfrm>
        </p:spPr>
        <p:txBody>
          <a:bodyPr>
            <a:normAutofit/>
          </a:bodyPr>
          <a:lstStyle/>
          <a:p>
            <a:pPr marL="18288" indent="0" algn="ctr">
              <a:lnSpc>
                <a:spcPct val="170000"/>
              </a:lnSpc>
              <a:spcBef>
                <a:spcPts val="0"/>
              </a:spcBef>
              <a:buNone/>
            </a:pPr>
            <a:endParaRPr lang="en-GB" sz="2800" b="1" dirty="0">
              <a:latin typeface="Arial" panose="020B0604020202020204" pitchFamily="34" charset="0"/>
              <a:cs typeface="Arial" panose="020B0604020202020204" pitchFamily="34" charset="0"/>
            </a:endParaRPr>
          </a:p>
          <a:p>
            <a:pPr marL="18288" indent="0">
              <a:spcBef>
                <a:spcPts val="0"/>
              </a:spcBef>
              <a:buNone/>
            </a:pPr>
            <a:endParaRPr lang="en-GB" sz="2000" dirty="0">
              <a:effectLst/>
              <a:latin typeface="Arial" panose="020B0604020202020204" pitchFamily="34" charset="0"/>
              <a:cs typeface="Arial" panose="020B0604020202020204" pitchFamily="34" charset="0"/>
            </a:endParaRPr>
          </a:p>
        </p:txBody>
      </p:sp>
      <p:sp>
        <p:nvSpPr>
          <p:cNvPr id="3" name="Content Placeholder 1"/>
          <p:cNvSpPr txBox="1">
            <a:spLocks/>
          </p:cNvSpPr>
          <p:nvPr/>
        </p:nvSpPr>
        <p:spPr>
          <a:xfrm>
            <a:off x="755576" y="692696"/>
            <a:ext cx="7330008" cy="936104"/>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GB" sz="2800" b="1" dirty="0">
                <a:latin typeface="Arial" panose="020B0604020202020204" pitchFamily="34" charset="0"/>
                <a:cs typeface="Arial" panose="020B0604020202020204" pitchFamily="34" charset="0"/>
              </a:rPr>
              <a:t>IMAGES</a:t>
            </a:r>
          </a:p>
        </p:txBody>
      </p:sp>
      <p:graphicFrame>
        <p:nvGraphicFramePr>
          <p:cNvPr id="4" name="Table 3"/>
          <p:cNvGraphicFramePr>
            <a:graphicFrameLocks noGrp="1"/>
          </p:cNvGraphicFramePr>
          <p:nvPr>
            <p:extLst>
              <p:ext uri="{D42A27DB-BD31-4B8C-83A1-F6EECF244321}">
                <p14:modId xmlns:p14="http://schemas.microsoft.com/office/powerpoint/2010/main" val="1226466272"/>
              </p:ext>
            </p:extLst>
          </p:nvPr>
        </p:nvGraphicFramePr>
        <p:xfrm>
          <a:off x="752192" y="1556792"/>
          <a:ext cx="7992888" cy="3672840"/>
        </p:xfrm>
        <a:graphic>
          <a:graphicData uri="http://schemas.openxmlformats.org/drawingml/2006/table">
            <a:tbl>
              <a:tblPr firstRow="1" bandRow="1">
                <a:tableStyleId>{5C22544A-7EE6-4342-B048-85BDC9FD1C3A}</a:tableStyleId>
              </a:tblPr>
              <a:tblGrid>
                <a:gridCol w="3183608">
                  <a:extLst>
                    <a:ext uri="{9D8B030D-6E8A-4147-A177-3AD203B41FA5}">
                      <a16:colId xmlns:a16="http://schemas.microsoft.com/office/drawing/2014/main" val="20000"/>
                    </a:ext>
                  </a:extLst>
                </a:gridCol>
                <a:gridCol w="4809280">
                  <a:extLst>
                    <a:ext uri="{9D8B030D-6E8A-4147-A177-3AD203B41FA5}">
                      <a16:colId xmlns:a16="http://schemas.microsoft.com/office/drawing/2014/main" val="20001"/>
                    </a:ext>
                  </a:extLst>
                </a:gridCol>
              </a:tblGrid>
              <a:tr h="370840">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0000"/>
                  </a:ext>
                </a:extLst>
              </a:tr>
              <a:tr h="370840">
                <a:tc>
                  <a:txBody>
                    <a:bodyPr/>
                    <a:lstStyle/>
                    <a:p>
                      <a:r>
                        <a:rPr lang="en-GB" sz="1800" dirty="0">
                          <a:effectLst/>
                          <a:latin typeface="Arial" panose="020B0604020202020204" pitchFamily="34" charset="0"/>
                          <a:cs typeface="Arial" panose="020B0604020202020204" pitchFamily="34" charset="0"/>
                        </a:rPr>
                        <a:t>Head cogs</a:t>
                      </a:r>
                      <a:endParaRPr lang="en-GB" dirty="0">
                        <a:latin typeface="Arial" panose="020B0604020202020204" pitchFamily="34" charset="0"/>
                        <a:cs typeface="Arial" panose="020B0604020202020204" pitchFamily="34" charset="0"/>
                      </a:endParaRPr>
                    </a:p>
                  </a:txBody>
                  <a:tcPr/>
                </a:tc>
                <a:tc>
                  <a:txBody>
                    <a:bodyPr/>
                    <a:lstStyle/>
                    <a:p>
                      <a:pPr>
                        <a:spcBef>
                          <a:spcPts val="0"/>
                        </a:spcBef>
                      </a:pPr>
                      <a:r>
                        <a:rPr lang="en-GB" sz="1800" dirty="0">
                          <a:effectLst/>
                          <a:latin typeface="Arial" panose="020B0604020202020204" pitchFamily="34" charset="0"/>
                          <a:cs typeface="Arial" panose="020B0604020202020204" pitchFamily="34" charset="0"/>
                        </a:rPr>
                        <a:t>Copyright: </a:t>
                      </a:r>
                      <a:r>
                        <a:rPr lang="en-GB" sz="1800" dirty="0" err="1">
                          <a:effectLst/>
                          <a:latin typeface="Arial" panose="020B0604020202020204" pitchFamily="34" charset="0"/>
                          <a:cs typeface="Arial" panose="020B0604020202020204" pitchFamily="34" charset="0"/>
                        </a:rPr>
                        <a:t>Krisdog</a:t>
                      </a:r>
                      <a:r>
                        <a:rPr lang="en-GB" sz="1800" dirty="0">
                          <a:effectLst/>
                          <a:latin typeface="Arial" panose="020B0604020202020204" pitchFamily="34" charset="0"/>
                          <a:cs typeface="Arial" panose="020B0604020202020204" pitchFamily="34" charset="0"/>
                        </a:rPr>
                        <a:t> / 123RF Stock Photo  (www.123rf.com/profile_Krisdog)</a:t>
                      </a:r>
                    </a:p>
                  </a:txBody>
                  <a:tcPr/>
                </a:tc>
                <a:extLst>
                  <a:ext uri="{0D108BD9-81ED-4DB2-BD59-A6C34878D82A}">
                    <a16:rowId xmlns:a16="http://schemas.microsoft.com/office/drawing/2014/main" val="10001"/>
                  </a:ext>
                </a:extLst>
              </a:tr>
              <a:tr h="370840">
                <a:tc>
                  <a:txBody>
                    <a:bodyPr/>
                    <a:lstStyle/>
                    <a:p>
                      <a:r>
                        <a:rPr lang="en-GB" sz="1800" dirty="0">
                          <a:effectLst/>
                          <a:latin typeface="Arial" panose="020B0604020202020204" pitchFamily="34" charset="0"/>
                          <a:cs typeface="Arial" panose="020B0604020202020204" pitchFamily="34" charset="0"/>
                        </a:rPr>
                        <a:t>World</a:t>
                      </a:r>
                      <a:endParaRPr lang="en-GB" dirty="0">
                        <a:latin typeface="Arial" panose="020B0604020202020204" pitchFamily="34" charset="0"/>
                        <a:cs typeface="Arial" panose="020B0604020202020204" pitchFamily="34" charset="0"/>
                      </a:endParaRPr>
                    </a:p>
                  </a:txBody>
                  <a:tcPr/>
                </a:tc>
                <a:tc>
                  <a:txBody>
                    <a:bodyPr/>
                    <a:lstStyle/>
                    <a:p>
                      <a:r>
                        <a:rPr lang="en-GB" sz="1800" dirty="0">
                          <a:effectLst/>
                          <a:latin typeface="Arial" panose="020B0604020202020204" pitchFamily="34" charset="0"/>
                          <a:cs typeface="Arial" panose="020B0604020202020204" pitchFamily="34" charset="0"/>
                        </a:rPr>
                        <a:t>Copyright: </a:t>
                      </a:r>
                      <a:r>
                        <a:rPr lang="en-GB" sz="1800" dirty="0" err="1">
                          <a:effectLst/>
                          <a:latin typeface="Arial" panose="020B0604020202020204" pitchFamily="34" charset="0"/>
                          <a:cs typeface="Arial" panose="020B0604020202020204" pitchFamily="34" charset="0"/>
                        </a:rPr>
                        <a:t>robertsrob</a:t>
                      </a:r>
                      <a:r>
                        <a:rPr lang="en-GB" sz="1800" dirty="0">
                          <a:effectLst/>
                          <a:latin typeface="Arial" panose="020B0604020202020204" pitchFamily="34" charset="0"/>
                          <a:cs typeface="Arial" panose="020B0604020202020204" pitchFamily="34" charset="0"/>
                        </a:rPr>
                        <a:t> / 123RF Stock Photo (www.123rf.com/profile_robertsrob)</a:t>
                      </a: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370840">
                <a:tc>
                  <a:txBody>
                    <a:bodyPr/>
                    <a:lstStyle/>
                    <a:p>
                      <a:r>
                        <a:rPr lang="en-GB" dirty="0">
                          <a:latin typeface="Arial" panose="020B0604020202020204" pitchFamily="34" charset="0"/>
                          <a:cs typeface="Arial" panose="020B0604020202020204" pitchFamily="34" charset="0"/>
                        </a:rPr>
                        <a:t>Society</a:t>
                      </a:r>
                    </a:p>
                  </a:txBody>
                  <a:tcPr/>
                </a:tc>
                <a:tc>
                  <a:txBody>
                    <a:bodyPr/>
                    <a:lstStyle/>
                    <a:p>
                      <a:r>
                        <a:rPr lang="en-GB" sz="1800" dirty="0">
                          <a:effectLst/>
                          <a:latin typeface="Arial" panose="020B0604020202020204" pitchFamily="34" charset="0"/>
                          <a:cs typeface="Arial" panose="020B0604020202020204" pitchFamily="34" charset="0"/>
                        </a:rPr>
                        <a:t>Copyright: </a:t>
                      </a:r>
                      <a:r>
                        <a:rPr lang="en-GB" sz="1800" dirty="0" err="1">
                          <a:effectLst/>
                          <a:latin typeface="Arial" panose="020B0604020202020204" pitchFamily="34" charset="0"/>
                          <a:cs typeface="Arial" panose="020B0604020202020204" pitchFamily="34" charset="0"/>
                        </a:rPr>
                        <a:t>eobrazy</a:t>
                      </a:r>
                      <a:r>
                        <a:rPr lang="en-GB" sz="1800" dirty="0">
                          <a:effectLst/>
                          <a:latin typeface="Arial" panose="020B0604020202020204" pitchFamily="34" charset="0"/>
                          <a:cs typeface="Arial" panose="020B0604020202020204" pitchFamily="34" charset="0"/>
                        </a:rPr>
                        <a:t> / 123RF Stock Photo (www.123rf.com/profile_eobrazy)</a:t>
                      </a: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370840">
                <a:tc>
                  <a:txBody>
                    <a:bodyPr/>
                    <a:lstStyle/>
                    <a:p>
                      <a:r>
                        <a:rPr lang="en-GB" sz="1800" dirty="0">
                          <a:effectLst/>
                          <a:latin typeface="Arial" panose="020B0604020202020204" pitchFamily="34" charset="0"/>
                          <a:cs typeface="Arial" panose="020B0604020202020204" pitchFamily="34" charset="0"/>
                        </a:rPr>
                        <a:t>Nature person</a:t>
                      </a:r>
                      <a:endParaRPr lang="en-GB"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cs typeface="Arial" panose="020B0604020202020204" pitchFamily="34" charset="0"/>
                        </a:rPr>
                        <a:t>Copyright: </a:t>
                      </a:r>
                      <a:r>
                        <a:rPr lang="en-GB" sz="1800" dirty="0" err="1">
                          <a:effectLst/>
                          <a:latin typeface="Arial" panose="020B0604020202020204" pitchFamily="34" charset="0"/>
                          <a:cs typeface="Arial" panose="020B0604020202020204" pitchFamily="34" charset="0"/>
                        </a:rPr>
                        <a:t>lenanet</a:t>
                      </a:r>
                      <a:r>
                        <a:rPr lang="en-GB" sz="1800" dirty="0">
                          <a:effectLst/>
                          <a:latin typeface="Arial" panose="020B0604020202020204" pitchFamily="34" charset="0"/>
                          <a:cs typeface="Arial" panose="020B0604020202020204" pitchFamily="34" charset="0"/>
                        </a:rPr>
                        <a:t> / 123RF Stock Photo  (www.123rf.com/profile_lenanet)</a:t>
                      </a:r>
                    </a:p>
                  </a:txBody>
                  <a:tcPr/>
                </a:tc>
                <a:extLst>
                  <a:ext uri="{0D108BD9-81ED-4DB2-BD59-A6C34878D82A}">
                    <a16:rowId xmlns:a16="http://schemas.microsoft.com/office/drawing/2014/main" val="10004"/>
                  </a:ext>
                </a:extLst>
              </a:tr>
              <a:tr h="370840">
                <a:tc>
                  <a:txBody>
                    <a:bodyPr/>
                    <a:lstStyle/>
                    <a:p>
                      <a:r>
                        <a:rPr lang="en-GB" sz="1800" dirty="0">
                          <a:effectLst/>
                          <a:latin typeface="Arial" panose="020B0604020202020204" pitchFamily="34" charset="0"/>
                          <a:cs typeface="Arial" panose="020B0604020202020204" pitchFamily="34" charset="0"/>
                        </a:rPr>
                        <a:t>Valley,</a:t>
                      </a:r>
                      <a:r>
                        <a:rPr lang="en-GB" sz="1800" baseline="0" dirty="0">
                          <a:effectLst/>
                          <a:latin typeface="Arial" panose="020B0604020202020204" pitchFamily="34" charset="0"/>
                          <a:cs typeface="Arial" panose="020B0604020202020204" pitchFamily="34" charset="0"/>
                        </a:rPr>
                        <a:t> </a:t>
                      </a:r>
                      <a:r>
                        <a:rPr lang="en-GB" sz="1800" dirty="0">
                          <a:effectLst/>
                          <a:latin typeface="Arial" panose="020B0604020202020204" pitchFamily="34" charset="0"/>
                          <a:cs typeface="Arial" panose="020B0604020202020204" pitchFamily="34" charset="0"/>
                        </a:rPr>
                        <a:t>ladybird and woods</a:t>
                      </a:r>
                      <a:endParaRPr lang="en-GB" dirty="0"/>
                    </a:p>
                  </a:txBody>
                  <a:tcPr/>
                </a:tc>
                <a:tc>
                  <a:txBody>
                    <a:bodyPr/>
                    <a:lstStyle/>
                    <a:p>
                      <a:pPr>
                        <a:spcBef>
                          <a:spcPts val="0"/>
                        </a:spcBef>
                      </a:pPr>
                      <a:r>
                        <a:rPr lang="en-GB" sz="1800" dirty="0" err="1">
                          <a:effectLst/>
                          <a:latin typeface="Arial" panose="020B0604020202020204" pitchFamily="34" charset="0"/>
                          <a:cs typeface="Arial" panose="020B0604020202020204" pitchFamily="34" charset="0"/>
                        </a:rPr>
                        <a:t>Pixabay</a:t>
                      </a:r>
                      <a:r>
                        <a:rPr lang="en-GB" sz="1800" dirty="0">
                          <a:effectLst/>
                          <a:latin typeface="Arial" panose="020B0604020202020204" pitchFamily="34" charset="0"/>
                          <a:cs typeface="Arial" panose="020B0604020202020204" pitchFamily="34" charset="0"/>
                        </a:rPr>
                        <a:t> (www.pixabay.com)</a:t>
                      </a:r>
                    </a:p>
                  </a:txBody>
                  <a:tcPr/>
                </a:tc>
                <a:extLst>
                  <a:ext uri="{0D108BD9-81ED-4DB2-BD59-A6C34878D82A}">
                    <a16:rowId xmlns:a16="http://schemas.microsoft.com/office/drawing/2014/main" val="10005"/>
                  </a:ext>
                </a:extLst>
              </a:tr>
              <a:tr h="370840">
                <a:tc>
                  <a:txBody>
                    <a:bodyPr/>
                    <a:lstStyle/>
                    <a:p>
                      <a:r>
                        <a:rPr lang="en-GB" sz="1800" kern="1200" dirty="0">
                          <a:solidFill>
                            <a:schemeClr val="dk1"/>
                          </a:solidFill>
                          <a:effectLst/>
                          <a:latin typeface="Arial" panose="020B0604020202020204" pitchFamily="34" charset="0"/>
                          <a:ea typeface="+mn-ea"/>
                          <a:cs typeface="Arial" panose="020B0604020202020204" pitchFamily="34" charset="0"/>
                        </a:rPr>
                        <a:t>Starling</a:t>
                      </a:r>
                    </a:p>
                  </a:txBody>
                  <a:tcPr/>
                </a:tc>
                <a:tc>
                  <a:txBody>
                    <a:bodyPr/>
                    <a:lstStyle/>
                    <a:p>
                      <a:r>
                        <a:rPr lang="en-GB" sz="1800" kern="1200" dirty="0" err="1">
                          <a:solidFill>
                            <a:schemeClr val="dk1"/>
                          </a:solidFill>
                          <a:effectLst/>
                          <a:latin typeface="Arial" panose="020B0604020202020204" pitchFamily="34" charset="0"/>
                          <a:ea typeface="+mn-ea"/>
                          <a:cs typeface="Arial" panose="020B0604020202020204" pitchFamily="34" charset="0"/>
                        </a:rPr>
                        <a:t>Pexels</a:t>
                      </a:r>
                      <a:r>
                        <a:rPr lang="en-GB" sz="1800" kern="1200" dirty="0">
                          <a:solidFill>
                            <a:schemeClr val="dk1"/>
                          </a:solidFill>
                          <a:effectLst/>
                          <a:latin typeface="Arial" panose="020B0604020202020204" pitchFamily="34" charset="0"/>
                          <a:ea typeface="+mn-ea"/>
                          <a:cs typeface="Arial" panose="020B0604020202020204" pitchFamily="34" charset="0"/>
                        </a:rPr>
                        <a:t> (www.pexels.com)</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7055677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1316832" y="2204864"/>
            <a:ext cx="6984776" cy="646331"/>
          </a:xfrm>
          <a:prstGeom prst="rect">
            <a:avLst/>
          </a:prstGeom>
          <a:noFill/>
        </p:spPr>
        <p:txBody>
          <a:bodyPr wrap="square" rtlCol="0">
            <a:spAutoFit/>
          </a:bodyPr>
          <a:lstStyle/>
          <a:p>
            <a:endParaRPr lang="en-GB" dirty="0">
              <a:latin typeface="Arial" panose="020B0604020202020204" pitchFamily="34" charset="0"/>
              <a:ea typeface="Calibri"/>
              <a:cs typeface="Arial" panose="020B0604020202020204" pitchFamily="34" charset="0"/>
            </a:endParaRPr>
          </a:p>
          <a:p>
            <a:endParaRPr lang="en-GB" dirty="0"/>
          </a:p>
        </p:txBody>
      </p:sp>
      <p:sp>
        <p:nvSpPr>
          <p:cNvPr id="4" name="Content Placeholder 1"/>
          <p:cNvSpPr>
            <a:spLocks noGrp="1"/>
          </p:cNvSpPr>
          <p:nvPr>
            <p:ph idx="1"/>
          </p:nvPr>
        </p:nvSpPr>
        <p:spPr>
          <a:xfrm>
            <a:off x="755576" y="1340768"/>
            <a:ext cx="7848872" cy="5256584"/>
          </a:xfrm>
        </p:spPr>
        <p:txBody>
          <a:bodyPr>
            <a:normAutofit/>
          </a:bodyPr>
          <a:lstStyle/>
          <a:p>
            <a:pPr marL="18288" indent="0">
              <a:spcBef>
                <a:spcPts val="0"/>
              </a:spcBef>
              <a:buNone/>
            </a:pPr>
            <a:endParaRPr lang="en-GB" sz="2400" dirty="0">
              <a:effectLst/>
              <a:latin typeface="Arial" panose="020B0604020202020204" pitchFamily="34" charset="0"/>
              <a:cs typeface="Arial" panose="020B0604020202020204" pitchFamily="34" charset="0"/>
            </a:endParaRPr>
          </a:p>
          <a:p>
            <a:pPr>
              <a:spcBef>
                <a:spcPts val="0"/>
              </a:spcBef>
            </a:pPr>
            <a:endParaRPr lang="en-GB" sz="2400" dirty="0">
              <a:effectLst/>
              <a:latin typeface="Arial" panose="020B0604020202020204" pitchFamily="34" charset="0"/>
              <a:cs typeface="Arial" panose="020B0604020202020204" pitchFamily="34" charset="0"/>
            </a:endParaRPr>
          </a:p>
        </p:txBody>
      </p:sp>
      <p:sp>
        <p:nvSpPr>
          <p:cNvPr id="5" name="Content Placeholder 1"/>
          <p:cNvSpPr txBox="1">
            <a:spLocks/>
          </p:cNvSpPr>
          <p:nvPr/>
        </p:nvSpPr>
        <p:spPr>
          <a:xfrm>
            <a:off x="952184" y="692696"/>
            <a:ext cx="7330008" cy="936104"/>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GB" sz="2800" b="1" dirty="0">
                <a:latin typeface="Arial" panose="020B0604020202020204" pitchFamily="34" charset="0"/>
                <a:cs typeface="Arial" panose="020B0604020202020204" pitchFamily="34" charset="0"/>
              </a:rPr>
              <a:t>REFERENCES</a:t>
            </a:r>
          </a:p>
        </p:txBody>
      </p:sp>
      <p:graphicFrame>
        <p:nvGraphicFramePr>
          <p:cNvPr id="3" name="Table 2"/>
          <p:cNvGraphicFramePr>
            <a:graphicFrameLocks noGrp="1"/>
          </p:cNvGraphicFramePr>
          <p:nvPr>
            <p:extLst>
              <p:ext uri="{D42A27DB-BD31-4B8C-83A1-F6EECF244321}">
                <p14:modId xmlns:p14="http://schemas.microsoft.com/office/powerpoint/2010/main" val="3933868034"/>
              </p:ext>
            </p:extLst>
          </p:nvPr>
        </p:nvGraphicFramePr>
        <p:xfrm>
          <a:off x="899592" y="1700808"/>
          <a:ext cx="7632848" cy="3196952"/>
        </p:xfrm>
        <a:graphic>
          <a:graphicData uri="http://schemas.openxmlformats.org/drawingml/2006/table">
            <a:tbl>
              <a:tblPr firstRow="1" bandRow="1">
                <a:tableStyleId>{5C22544A-7EE6-4342-B048-85BDC9FD1C3A}</a:tableStyleId>
              </a:tblPr>
              <a:tblGrid>
                <a:gridCol w="7632848">
                  <a:extLst>
                    <a:ext uri="{9D8B030D-6E8A-4147-A177-3AD203B41FA5}">
                      <a16:colId xmlns:a16="http://schemas.microsoft.com/office/drawing/2014/main" val="20000"/>
                    </a:ext>
                  </a:extLst>
                </a:gridCol>
              </a:tblGrid>
              <a:tr h="370840">
                <a:tc>
                  <a:txBody>
                    <a:bodyPr/>
                    <a:lstStyle/>
                    <a:p>
                      <a:pPr algn="ctr"/>
                      <a:r>
                        <a:rPr lang="en-GB" sz="2000" b="1" kern="1200" dirty="0">
                          <a:solidFill>
                            <a:schemeClr val="lt1"/>
                          </a:solidFill>
                          <a:latin typeface="Arial" panose="020B0604020202020204" pitchFamily="34" charset="0"/>
                          <a:ea typeface="+mn-ea"/>
                          <a:cs typeface="Arial" panose="020B0604020202020204" pitchFamily="34" charset="0"/>
                        </a:rPr>
                        <a:t>General</a:t>
                      </a:r>
                    </a:p>
                  </a:txBody>
                  <a:tcPr/>
                </a:tc>
                <a:extLst>
                  <a:ext uri="{0D108BD9-81ED-4DB2-BD59-A6C34878D82A}">
                    <a16:rowId xmlns:a16="http://schemas.microsoft.com/office/drawing/2014/main" val="10000"/>
                  </a:ext>
                </a:extLst>
              </a:tr>
              <a:tr h="971912">
                <a:tc>
                  <a:txBody>
                    <a:bodyPr/>
                    <a:lstStyle/>
                    <a:p>
                      <a:pPr>
                        <a:spcBef>
                          <a:spcPts val="0"/>
                        </a:spcBef>
                      </a:pPr>
                      <a:r>
                        <a:rPr lang="en-GB" sz="1800" dirty="0">
                          <a:latin typeface="Arial" panose="020B0604020202020204" pitchFamily="34" charset="0"/>
                          <a:cs typeface="Arial" panose="020B0604020202020204" pitchFamily="34" charset="0"/>
                        </a:rPr>
                        <a:t>Chief Dan George http://www.whitewolfpack.com/2015/09/feed-your-spirit-19-words-of-wisdom-by.html</a:t>
                      </a:r>
                    </a:p>
                  </a:txBody>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cs typeface="Arial" panose="020B0604020202020204" pitchFamily="34" charset="0"/>
                        </a:rPr>
                        <a:t>Leopold, A., 1979. </a:t>
                      </a:r>
                      <a:r>
                        <a:rPr lang="en-GB" sz="1800" i="1" dirty="0">
                          <a:effectLst/>
                          <a:latin typeface="Arial" panose="020B0604020202020204" pitchFamily="34" charset="0"/>
                          <a:cs typeface="Arial" panose="020B0604020202020204" pitchFamily="34" charset="0"/>
                        </a:rPr>
                        <a:t>A sand county almanac and sketches here and there</a:t>
                      </a:r>
                      <a:r>
                        <a:rPr lang="en-GB" sz="1800" dirty="0">
                          <a:effectLst/>
                          <a:latin typeface="Arial" panose="020B0604020202020204" pitchFamily="34" charset="0"/>
                          <a:cs typeface="Arial" panose="020B0604020202020204" pitchFamily="34" charset="0"/>
                        </a:rPr>
                        <a:t>. Oxford University Press. p.214</a:t>
                      </a:r>
                    </a:p>
                    <a:p>
                      <a:endParaRPr lang="en-GB" dirty="0"/>
                    </a:p>
                  </a:txBody>
                  <a:tcPr/>
                </a:tc>
                <a:extLst>
                  <a:ext uri="{0D108BD9-81ED-4DB2-BD59-A6C34878D82A}">
                    <a16:rowId xmlns:a16="http://schemas.microsoft.com/office/drawing/2014/main" val="1000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dirty="0">
                          <a:latin typeface="Arial" panose="020B0604020202020204" pitchFamily="34" charset="0"/>
                          <a:cs typeface="Arial" panose="020B0604020202020204" pitchFamily="34" charset="0"/>
                        </a:rPr>
                        <a:t>Mankiw, G., 2011. </a:t>
                      </a:r>
                      <a:r>
                        <a:rPr lang="en-GB" sz="1800" i="1" dirty="0">
                          <a:latin typeface="Arial" panose="020B0604020202020204" pitchFamily="34" charset="0"/>
                          <a:cs typeface="Arial" panose="020B0604020202020204" pitchFamily="34" charset="0"/>
                        </a:rPr>
                        <a:t>Principles of Microeconomics (6</a:t>
                      </a:r>
                      <a:r>
                        <a:rPr lang="en-GB" sz="1800" i="1" baseline="30000" dirty="0">
                          <a:latin typeface="Arial" panose="020B0604020202020204" pitchFamily="34" charset="0"/>
                          <a:cs typeface="Arial" panose="020B0604020202020204" pitchFamily="34" charset="0"/>
                        </a:rPr>
                        <a:t>th</a:t>
                      </a:r>
                      <a:r>
                        <a:rPr lang="en-GB" sz="1800" i="1" dirty="0">
                          <a:latin typeface="Arial" panose="020B0604020202020204" pitchFamily="34" charset="0"/>
                          <a:cs typeface="Arial" panose="020B0604020202020204" pitchFamily="34" charset="0"/>
                        </a:rPr>
                        <a:t> edition). </a:t>
                      </a:r>
                      <a:r>
                        <a:rPr lang="en-GB" sz="1800" dirty="0">
                          <a:latin typeface="Arial" panose="020B0604020202020204" pitchFamily="34" charset="0"/>
                          <a:cs typeface="Arial" panose="020B0604020202020204" pitchFamily="34" charset="0"/>
                        </a:rPr>
                        <a:t>Nashville: South-Western. </a:t>
                      </a:r>
                      <a:endParaRPr lang="en-GB" sz="1800" dirty="0">
                        <a:effectLst/>
                        <a:latin typeface="Arial" panose="020B0604020202020204" pitchFamily="34" charset="0"/>
                        <a:cs typeface="Arial" panose="020B0604020202020204" pitchFamily="34" charset="0"/>
                      </a:endParaRPr>
                    </a:p>
                    <a:p>
                      <a:endParaRPr lang="en-GB"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970703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1316832" y="2204864"/>
            <a:ext cx="6984776" cy="646331"/>
          </a:xfrm>
          <a:prstGeom prst="rect">
            <a:avLst/>
          </a:prstGeom>
          <a:noFill/>
        </p:spPr>
        <p:txBody>
          <a:bodyPr wrap="square" rtlCol="0">
            <a:spAutoFit/>
          </a:bodyPr>
          <a:lstStyle/>
          <a:p>
            <a:endParaRPr lang="en-GB" dirty="0">
              <a:latin typeface="Arial" panose="020B0604020202020204" pitchFamily="34" charset="0"/>
              <a:ea typeface="Calibri"/>
              <a:cs typeface="Arial" panose="020B0604020202020204" pitchFamily="34" charset="0"/>
            </a:endParaRPr>
          </a:p>
          <a:p>
            <a:endParaRPr lang="en-GB" dirty="0"/>
          </a:p>
        </p:txBody>
      </p:sp>
      <p:sp>
        <p:nvSpPr>
          <p:cNvPr id="5" name="Content Placeholder 1"/>
          <p:cNvSpPr txBox="1">
            <a:spLocks/>
          </p:cNvSpPr>
          <p:nvPr/>
        </p:nvSpPr>
        <p:spPr>
          <a:xfrm>
            <a:off x="899592" y="663016"/>
            <a:ext cx="7330008" cy="936104"/>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GB" sz="2800" b="1" dirty="0">
                <a:latin typeface="Arial" panose="020B0604020202020204" pitchFamily="34" charset="0"/>
                <a:cs typeface="Arial" panose="020B0604020202020204" pitchFamily="34" charset="0"/>
              </a:rPr>
              <a:t>REFERENCES</a:t>
            </a:r>
          </a:p>
        </p:txBody>
      </p:sp>
      <p:graphicFrame>
        <p:nvGraphicFramePr>
          <p:cNvPr id="3" name="Table 2"/>
          <p:cNvGraphicFramePr>
            <a:graphicFrameLocks noGrp="1"/>
          </p:cNvGraphicFramePr>
          <p:nvPr>
            <p:extLst>
              <p:ext uri="{D42A27DB-BD31-4B8C-83A1-F6EECF244321}">
                <p14:modId xmlns:p14="http://schemas.microsoft.com/office/powerpoint/2010/main" val="1310616232"/>
              </p:ext>
            </p:extLst>
          </p:nvPr>
        </p:nvGraphicFramePr>
        <p:xfrm>
          <a:off x="884784" y="1601392"/>
          <a:ext cx="7848872" cy="4275880"/>
        </p:xfrm>
        <a:graphic>
          <a:graphicData uri="http://schemas.openxmlformats.org/drawingml/2006/table">
            <a:tbl>
              <a:tblPr firstRow="1" firstCol="1" bandRow="1">
                <a:tableStyleId>{5C22544A-7EE6-4342-B048-85BDC9FD1C3A}</a:tableStyleId>
              </a:tblPr>
              <a:tblGrid>
                <a:gridCol w="939624">
                  <a:extLst>
                    <a:ext uri="{9D8B030D-6E8A-4147-A177-3AD203B41FA5}">
                      <a16:colId xmlns:a16="http://schemas.microsoft.com/office/drawing/2014/main" val="20000"/>
                    </a:ext>
                  </a:extLst>
                </a:gridCol>
                <a:gridCol w="6909248">
                  <a:extLst>
                    <a:ext uri="{9D8B030D-6E8A-4147-A177-3AD203B41FA5}">
                      <a16:colId xmlns:a16="http://schemas.microsoft.com/office/drawing/2014/main" val="20001"/>
                    </a:ext>
                  </a:extLst>
                </a:gridCol>
              </a:tblGrid>
              <a:tr h="485872">
                <a:tc gridSpan="2">
                  <a:txBody>
                    <a:bodyPr/>
                    <a:lstStyle/>
                    <a:p>
                      <a:pPr marL="72000" algn="ctr">
                        <a:spcAft>
                          <a:spcPts val="0"/>
                        </a:spcAft>
                      </a:pPr>
                      <a:r>
                        <a:rPr lang="en-GB" sz="2000" dirty="0">
                          <a:latin typeface="Arial" panose="020B0604020202020204" pitchFamily="34" charset="0"/>
                          <a:cs typeface="Arial" panose="020B0604020202020204" pitchFamily="34" charset="0"/>
                        </a:rPr>
                        <a:t>New Nature Writing Books</a:t>
                      </a:r>
                    </a:p>
                  </a:txBody>
                  <a:tcPr marL="68580" marR="68580" marT="0" marB="0"/>
                </a:tc>
                <a:tc hMerge="1">
                  <a:txBody>
                    <a:bodyPr/>
                    <a:lstStyle/>
                    <a:p>
                      <a:pPr algn="ctr">
                        <a:spcAft>
                          <a:spcPts val="0"/>
                        </a:spcAft>
                      </a:pPr>
                      <a:endParaRPr lang="en-GB" sz="2000" dirty="0">
                        <a:latin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0000"/>
                  </a:ext>
                </a:extLst>
              </a:tr>
              <a:tr h="485872">
                <a:tc>
                  <a:txBody>
                    <a:bodyPr/>
                    <a:lstStyle/>
                    <a:p>
                      <a:pPr>
                        <a:spcAft>
                          <a:spcPts val="0"/>
                        </a:spcAft>
                      </a:pPr>
                      <a:r>
                        <a:rPr lang="en-GB">
                          <a:latin typeface="Arial" panose="020B0604020202020204" pitchFamily="34" charset="0"/>
                          <a:cs typeface="Arial" panose="020B0604020202020204" pitchFamily="34" charset="0"/>
                        </a:rPr>
                        <a:t>NW1</a:t>
                      </a:r>
                    </a:p>
                  </a:txBody>
                  <a:tcPr marL="68580" marR="68580" marT="0" marB="0"/>
                </a:tc>
                <a:tc>
                  <a:txBody>
                    <a:bodyPr/>
                    <a:lstStyle/>
                    <a:p>
                      <a:pPr>
                        <a:spcAft>
                          <a:spcPts val="0"/>
                        </a:spcAft>
                      </a:pPr>
                      <a:r>
                        <a:rPr lang="en-GB" dirty="0" err="1">
                          <a:latin typeface="Arial" panose="020B0604020202020204" pitchFamily="34" charset="0"/>
                          <a:cs typeface="Arial" panose="020B0604020202020204" pitchFamily="34" charset="0"/>
                        </a:rPr>
                        <a:t>Crumley</a:t>
                      </a:r>
                      <a:r>
                        <a:rPr lang="en-GB" dirty="0">
                          <a:latin typeface="Arial" panose="020B0604020202020204" pitchFamily="34" charset="0"/>
                          <a:cs typeface="Arial" panose="020B0604020202020204" pitchFamily="34" charset="0"/>
                        </a:rPr>
                        <a:t>, J., 2007. </a:t>
                      </a:r>
                      <a:r>
                        <a:rPr lang="en-GB" i="1" dirty="0">
                          <a:latin typeface="Arial" panose="020B0604020202020204" pitchFamily="34" charset="0"/>
                          <a:cs typeface="Arial" panose="020B0604020202020204" pitchFamily="34" charset="0"/>
                        </a:rPr>
                        <a:t>Brother nature. </a:t>
                      </a:r>
                      <a:r>
                        <a:rPr lang="en-GB" dirty="0" err="1">
                          <a:latin typeface="Arial" panose="020B0604020202020204" pitchFamily="34" charset="0"/>
                          <a:cs typeface="Arial" panose="020B0604020202020204" pitchFamily="34" charset="0"/>
                        </a:rPr>
                        <a:t>Dunbeath</a:t>
                      </a:r>
                      <a:r>
                        <a:rPr lang="en-GB" dirty="0">
                          <a:latin typeface="Arial" panose="020B0604020202020204" pitchFamily="34" charset="0"/>
                          <a:cs typeface="Arial" panose="020B0604020202020204" pitchFamily="34" charset="0"/>
                        </a:rPr>
                        <a:t>: Whittles Publishing.</a:t>
                      </a:r>
                    </a:p>
                  </a:txBody>
                  <a:tcPr marL="68580" marR="68580" marT="0" marB="0"/>
                </a:tc>
                <a:extLst>
                  <a:ext uri="{0D108BD9-81ED-4DB2-BD59-A6C34878D82A}">
                    <a16:rowId xmlns:a16="http://schemas.microsoft.com/office/drawing/2014/main" val="10001"/>
                  </a:ext>
                </a:extLst>
              </a:tr>
              <a:tr h="485872">
                <a:tc>
                  <a:txBody>
                    <a:bodyPr/>
                    <a:lstStyle/>
                    <a:p>
                      <a:pPr>
                        <a:spcAft>
                          <a:spcPts val="0"/>
                        </a:spcAft>
                      </a:pPr>
                      <a:r>
                        <a:rPr lang="en-GB" dirty="0">
                          <a:latin typeface="Arial" panose="020B0604020202020204" pitchFamily="34" charset="0"/>
                          <a:cs typeface="Arial" panose="020B0604020202020204" pitchFamily="34" charset="0"/>
                        </a:rPr>
                        <a:t>NW2</a:t>
                      </a:r>
                    </a:p>
                  </a:txBody>
                  <a:tcPr marL="68580" marR="68580" marT="0" marB="0"/>
                </a:tc>
                <a:tc>
                  <a:txBody>
                    <a:bodyPr/>
                    <a:lstStyle/>
                    <a:p>
                      <a:pPr>
                        <a:spcAft>
                          <a:spcPts val="0"/>
                        </a:spcAft>
                      </a:pPr>
                      <a:r>
                        <a:rPr lang="en-GB" dirty="0">
                          <a:latin typeface="Arial" panose="020B0604020202020204" pitchFamily="34" charset="0"/>
                          <a:cs typeface="Arial" panose="020B0604020202020204" pitchFamily="34" charset="0"/>
                        </a:rPr>
                        <a:t>Fiennes, W., 2003. </a:t>
                      </a:r>
                      <a:r>
                        <a:rPr lang="en-GB" i="1" dirty="0">
                          <a:latin typeface="Arial" panose="020B0604020202020204" pitchFamily="34" charset="0"/>
                          <a:cs typeface="Arial" panose="020B0604020202020204" pitchFamily="34" charset="0"/>
                        </a:rPr>
                        <a:t>The snow geese. </a:t>
                      </a:r>
                      <a:r>
                        <a:rPr lang="en-GB" dirty="0">
                          <a:latin typeface="Arial" panose="020B0604020202020204" pitchFamily="34" charset="0"/>
                          <a:cs typeface="Arial" panose="020B0604020202020204" pitchFamily="34" charset="0"/>
                        </a:rPr>
                        <a:t>London: Picador.</a:t>
                      </a:r>
                    </a:p>
                  </a:txBody>
                  <a:tcPr marL="68580" marR="68580" marT="0" marB="0"/>
                </a:tc>
                <a:extLst>
                  <a:ext uri="{0D108BD9-81ED-4DB2-BD59-A6C34878D82A}">
                    <a16:rowId xmlns:a16="http://schemas.microsoft.com/office/drawing/2014/main" val="10002"/>
                  </a:ext>
                </a:extLst>
              </a:tr>
              <a:tr h="485872">
                <a:tc>
                  <a:txBody>
                    <a:bodyPr/>
                    <a:lstStyle/>
                    <a:p>
                      <a:pPr>
                        <a:spcAft>
                          <a:spcPts val="0"/>
                        </a:spcAft>
                      </a:pPr>
                      <a:r>
                        <a:rPr lang="en-GB">
                          <a:latin typeface="Arial" panose="020B0604020202020204" pitchFamily="34" charset="0"/>
                          <a:cs typeface="Arial" panose="020B0604020202020204" pitchFamily="34" charset="0"/>
                        </a:rPr>
                        <a:t>NW3</a:t>
                      </a:r>
                    </a:p>
                  </a:txBody>
                  <a:tcPr marL="68580" marR="68580" marT="0" marB="0"/>
                </a:tc>
                <a:tc>
                  <a:txBody>
                    <a:bodyPr/>
                    <a:lstStyle/>
                    <a:p>
                      <a:pPr>
                        <a:spcAft>
                          <a:spcPts val="0"/>
                        </a:spcAft>
                      </a:pPr>
                      <a:r>
                        <a:rPr lang="en-GB" dirty="0">
                          <a:latin typeface="Arial" panose="020B0604020202020204" pitchFamily="34" charset="0"/>
                          <a:cs typeface="Arial" panose="020B0604020202020204" pitchFamily="34" charset="0"/>
                        </a:rPr>
                        <a:t>Jamie, K., 2005. </a:t>
                      </a:r>
                      <a:r>
                        <a:rPr lang="en-GB" i="1" dirty="0">
                          <a:latin typeface="Arial" panose="020B0604020202020204" pitchFamily="34" charset="0"/>
                          <a:cs typeface="Arial" panose="020B0604020202020204" pitchFamily="34" charset="0"/>
                        </a:rPr>
                        <a:t>Findings</a:t>
                      </a:r>
                      <a:r>
                        <a:rPr lang="en-GB" dirty="0">
                          <a:latin typeface="Arial" panose="020B0604020202020204" pitchFamily="34" charset="0"/>
                          <a:cs typeface="Arial" panose="020B0604020202020204" pitchFamily="34" charset="0"/>
                        </a:rPr>
                        <a:t>. London: Sort of Books.</a:t>
                      </a:r>
                    </a:p>
                  </a:txBody>
                  <a:tcPr marL="68580" marR="68580" marT="0" marB="0"/>
                </a:tc>
                <a:extLst>
                  <a:ext uri="{0D108BD9-81ED-4DB2-BD59-A6C34878D82A}">
                    <a16:rowId xmlns:a16="http://schemas.microsoft.com/office/drawing/2014/main" val="10003"/>
                  </a:ext>
                </a:extLst>
              </a:tr>
              <a:tr h="676208">
                <a:tc>
                  <a:txBody>
                    <a:bodyPr/>
                    <a:lstStyle/>
                    <a:p>
                      <a:pPr>
                        <a:spcAft>
                          <a:spcPts val="0"/>
                        </a:spcAft>
                      </a:pPr>
                      <a:r>
                        <a:rPr lang="en-GB" dirty="0">
                          <a:latin typeface="Arial" panose="020B0604020202020204" pitchFamily="34" charset="0"/>
                          <a:cs typeface="Arial" panose="020B0604020202020204" pitchFamily="34" charset="0"/>
                        </a:rPr>
                        <a:t>NW4</a:t>
                      </a:r>
                    </a:p>
                  </a:txBody>
                  <a:tcPr marL="68580" marR="68580" marT="0" marB="0"/>
                </a:tc>
                <a:tc>
                  <a:txBody>
                    <a:bodyPr/>
                    <a:lstStyle/>
                    <a:p>
                      <a:pPr marL="457200" indent="-457200">
                        <a:spcAft>
                          <a:spcPts val="0"/>
                        </a:spcAft>
                      </a:pPr>
                      <a:r>
                        <a:rPr lang="en-GB" dirty="0">
                          <a:latin typeface="Arial" panose="020B0604020202020204" pitchFamily="34" charset="0"/>
                          <a:cs typeface="Arial" panose="020B0604020202020204" pitchFamily="34" charset="0"/>
                        </a:rPr>
                        <a:t>Laing, O., 2011. </a:t>
                      </a:r>
                      <a:r>
                        <a:rPr lang="en-GB" i="1" dirty="0">
                          <a:latin typeface="Arial" panose="020B0604020202020204" pitchFamily="34" charset="0"/>
                          <a:cs typeface="Arial" panose="020B0604020202020204" pitchFamily="34" charset="0"/>
                        </a:rPr>
                        <a:t>To the river: a journey beneath the surface. </a:t>
                      </a:r>
                      <a:r>
                        <a:rPr lang="en-GB" dirty="0">
                          <a:latin typeface="Arial" panose="020B0604020202020204" pitchFamily="34" charset="0"/>
                          <a:cs typeface="Arial" panose="020B0604020202020204" pitchFamily="34" charset="0"/>
                        </a:rPr>
                        <a:t>Edinburgh: Canongate Books.</a:t>
                      </a:r>
                    </a:p>
                  </a:txBody>
                  <a:tcPr marL="68580" marR="68580" marT="0" marB="0"/>
                </a:tc>
                <a:extLst>
                  <a:ext uri="{0D108BD9-81ED-4DB2-BD59-A6C34878D82A}">
                    <a16:rowId xmlns:a16="http://schemas.microsoft.com/office/drawing/2014/main" val="10004"/>
                  </a:ext>
                </a:extLst>
              </a:tr>
              <a:tr h="485872">
                <a:tc>
                  <a:txBody>
                    <a:bodyPr/>
                    <a:lstStyle/>
                    <a:p>
                      <a:pPr>
                        <a:spcAft>
                          <a:spcPts val="0"/>
                        </a:spcAft>
                      </a:pPr>
                      <a:r>
                        <a:rPr lang="en-GB">
                          <a:latin typeface="Arial" panose="020B0604020202020204" pitchFamily="34" charset="0"/>
                          <a:cs typeface="Arial" panose="020B0604020202020204" pitchFamily="34" charset="0"/>
                        </a:rPr>
                        <a:t>NW5</a:t>
                      </a:r>
                    </a:p>
                  </a:txBody>
                  <a:tcPr marL="68580" marR="68580" marT="0" marB="0"/>
                </a:tc>
                <a:tc>
                  <a:txBody>
                    <a:bodyPr/>
                    <a:lstStyle/>
                    <a:p>
                      <a:pPr>
                        <a:spcAft>
                          <a:spcPts val="0"/>
                        </a:spcAft>
                      </a:pPr>
                      <a:r>
                        <a:rPr lang="en-GB" dirty="0">
                          <a:latin typeface="Arial" panose="020B0604020202020204" pitchFamily="34" charset="0"/>
                          <a:cs typeface="Arial" panose="020B0604020202020204" pitchFamily="34" charset="0"/>
                        </a:rPr>
                        <a:t>Mabey, R., 2006. </a:t>
                      </a:r>
                      <a:r>
                        <a:rPr lang="en-GB" i="1" dirty="0">
                          <a:latin typeface="Arial" panose="020B0604020202020204" pitchFamily="34" charset="0"/>
                          <a:cs typeface="Arial" panose="020B0604020202020204" pitchFamily="34" charset="0"/>
                        </a:rPr>
                        <a:t>Nature cure</a:t>
                      </a:r>
                      <a:r>
                        <a:rPr lang="en-GB" dirty="0">
                          <a:latin typeface="Arial" panose="020B0604020202020204" pitchFamily="34" charset="0"/>
                          <a:cs typeface="Arial" panose="020B0604020202020204" pitchFamily="34" charset="0"/>
                        </a:rPr>
                        <a:t>. London: Pimlico.</a:t>
                      </a:r>
                    </a:p>
                  </a:txBody>
                  <a:tcPr marL="68580" marR="68580" marT="0" marB="0"/>
                </a:tc>
                <a:extLst>
                  <a:ext uri="{0D108BD9-81ED-4DB2-BD59-A6C34878D82A}">
                    <a16:rowId xmlns:a16="http://schemas.microsoft.com/office/drawing/2014/main" val="10005"/>
                  </a:ext>
                </a:extLst>
              </a:tr>
              <a:tr h="485872">
                <a:tc>
                  <a:txBody>
                    <a:bodyPr/>
                    <a:lstStyle/>
                    <a:p>
                      <a:pPr>
                        <a:spcAft>
                          <a:spcPts val="0"/>
                        </a:spcAft>
                      </a:pPr>
                      <a:r>
                        <a:rPr lang="en-GB">
                          <a:latin typeface="Arial" panose="020B0604020202020204" pitchFamily="34" charset="0"/>
                          <a:cs typeface="Arial" panose="020B0604020202020204" pitchFamily="34" charset="0"/>
                        </a:rPr>
                        <a:t>NW6</a:t>
                      </a:r>
                    </a:p>
                  </a:txBody>
                  <a:tcPr marL="68580" marR="68580" marT="0" marB="0"/>
                </a:tc>
                <a:tc>
                  <a:txBody>
                    <a:bodyPr/>
                    <a:lstStyle/>
                    <a:p>
                      <a:pPr>
                        <a:spcAft>
                          <a:spcPts val="0"/>
                        </a:spcAft>
                      </a:pPr>
                      <a:r>
                        <a:rPr lang="en-GB" dirty="0">
                          <a:latin typeface="Arial" panose="020B0604020202020204" pitchFamily="34" charset="0"/>
                          <a:cs typeface="Arial" panose="020B0604020202020204" pitchFamily="34" charset="0"/>
                        </a:rPr>
                        <a:t>Macfarlane, R., 2009. </a:t>
                      </a:r>
                      <a:r>
                        <a:rPr lang="en-GB" i="1" dirty="0">
                          <a:latin typeface="Arial" panose="020B0604020202020204" pitchFamily="34" charset="0"/>
                          <a:cs typeface="Arial" panose="020B0604020202020204" pitchFamily="34" charset="0"/>
                        </a:rPr>
                        <a:t>The wild places</a:t>
                      </a:r>
                      <a:r>
                        <a:rPr lang="en-GB" dirty="0">
                          <a:latin typeface="Arial" panose="020B0604020202020204" pitchFamily="34" charset="0"/>
                          <a:cs typeface="Arial" panose="020B0604020202020204" pitchFamily="34" charset="0"/>
                        </a:rPr>
                        <a:t>. London: </a:t>
                      </a:r>
                      <a:r>
                        <a:rPr lang="en-GB" dirty="0" err="1">
                          <a:latin typeface="Arial" panose="020B0604020202020204" pitchFamily="34" charset="0"/>
                          <a:cs typeface="Arial" panose="020B0604020202020204" pitchFamily="34" charset="0"/>
                        </a:rPr>
                        <a:t>Granta</a:t>
                      </a:r>
                      <a:r>
                        <a:rPr lang="en-GB" dirty="0">
                          <a:latin typeface="Arial" panose="020B0604020202020204" pitchFamily="34" charset="0"/>
                          <a:cs typeface="Arial" panose="020B0604020202020204" pitchFamily="34" charset="0"/>
                        </a:rPr>
                        <a:t> Books.</a:t>
                      </a:r>
                    </a:p>
                  </a:txBody>
                  <a:tcPr marL="68580" marR="68580" marT="0" marB="0"/>
                </a:tc>
                <a:extLst>
                  <a:ext uri="{0D108BD9-81ED-4DB2-BD59-A6C34878D82A}">
                    <a16:rowId xmlns:a16="http://schemas.microsoft.com/office/drawing/2014/main" val="10006"/>
                  </a:ext>
                </a:extLst>
              </a:tr>
              <a:tr h="684440">
                <a:tc>
                  <a:txBody>
                    <a:bodyPr/>
                    <a:lstStyle/>
                    <a:p>
                      <a:pPr>
                        <a:spcAft>
                          <a:spcPts val="0"/>
                        </a:spcAft>
                      </a:pPr>
                      <a:r>
                        <a:rPr lang="en-GB" dirty="0">
                          <a:latin typeface="Arial" panose="020B0604020202020204" pitchFamily="34" charset="0"/>
                          <a:cs typeface="Arial" panose="020B0604020202020204" pitchFamily="34" charset="0"/>
                        </a:rPr>
                        <a:t>NW7</a:t>
                      </a:r>
                    </a:p>
                  </a:txBody>
                  <a:tcPr marL="68580" marR="68580" marT="0" marB="0"/>
                </a:tc>
                <a:tc>
                  <a:txBody>
                    <a:bodyPr/>
                    <a:lstStyle/>
                    <a:p>
                      <a:pPr marL="457200" indent="-457200">
                        <a:spcAft>
                          <a:spcPts val="0"/>
                        </a:spcAft>
                      </a:pPr>
                      <a:r>
                        <a:rPr lang="en-GB" dirty="0" err="1">
                          <a:latin typeface="Arial" panose="020B0604020202020204" pitchFamily="34" charset="0"/>
                          <a:cs typeface="Arial" panose="020B0604020202020204" pitchFamily="34" charset="0"/>
                        </a:rPr>
                        <a:t>Woolfson</a:t>
                      </a:r>
                      <a:r>
                        <a:rPr lang="en-GB" dirty="0">
                          <a:latin typeface="Arial" panose="020B0604020202020204" pitchFamily="34" charset="0"/>
                          <a:cs typeface="Arial" panose="020B0604020202020204" pitchFamily="34" charset="0"/>
                        </a:rPr>
                        <a:t>, E., 2013. </a:t>
                      </a:r>
                      <a:r>
                        <a:rPr lang="en-GB" i="1" dirty="0">
                          <a:latin typeface="Arial" panose="020B0604020202020204" pitchFamily="34" charset="0"/>
                          <a:cs typeface="Arial" panose="020B0604020202020204" pitchFamily="34" charset="0"/>
                        </a:rPr>
                        <a:t>Field notes from a hidden city: an urban nature diary. </a:t>
                      </a:r>
                      <a:r>
                        <a:rPr lang="en-GB" dirty="0">
                          <a:latin typeface="Arial" panose="020B0604020202020204" pitchFamily="34" charset="0"/>
                          <a:cs typeface="Arial" panose="020B0604020202020204" pitchFamily="34" charset="0"/>
                        </a:rPr>
                        <a:t>London: </a:t>
                      </a:r>
                      <a:r>
                        <a:rPr lang="en-GB" dirty="0" err="1">
                          <a:latin typeface="Arial" panose="020B0604020202020204" pitchFamily="34" charset="0"/>
                          <a:cs typeface="Arial" panose="020B0604020202020204" pitchFamily="34" charset="0"/>
                        </a:rPr>
                        <a:t>Granta</a:t>
                      </a:r>
                      <a:r>
                        <a:rPr lang="en-GB" dirty="0">
                          <a:latin typeface="Arial" panose="020B0604020202020204" pitchFamily="34" charset="0"/>
                          <a:cs typeface="Arial" panose="020B0604020202020204" pitchFamily="34" charset="0"/>
                        </a:rPr>
                        <a:t> Books.</a:t>
                      </a:r>
                    </a:p>
                  </a:txBody>
                  <a:tcPr marL="68580" marR="68580" marT="0"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575065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1588604" y="1844824"/>
            <a:ext cx="6096000" cy="3816424"/>
          </a:xfrm>
        </p:spPr>
        <p:txBody>
          <a:bodyPr>
            <a:normAutofit lnSpcReduction="10000"/>
          </a:bodyPr>
          <a:lstStyle/>
          <a:p>
            <a:pPr marL="18288" indent="0">
              <a:buNone/>
            </a:pPr>
            <a:r>
              <a:rPr lang="en-GB" sz="2400" dirty="0">
                <a:latin typeface="Arial" panose="020B0604020202020204" pitchFamily="34" charset="0"/>
                <a:cs typeface="Arial" panose="020B0604020202020204" pitchFamily="34" charset="0"/>
              </a:rPr>
              <a:t>Any quotations and images not mentioned above are reproduced as fair dealing under Section 29(1), Section 30(1) and 30A of the UK 1988 Copyright, Designs and Patents Act, for non-commercial purposes of instruction, review, criticism, parody or pastiche.</a:t>
            </a:r>
          </a:p>
          <a:p>
            <a:pPr marL="18288" indent="0">
              <a:buNone/>
            </a:pPr>
            <a:endParaRPr lang="en-GB" sz="2400" dirty="0">
              <a:latin typeface="Arial" panose="020B0604020202020204" pitchFamily="34" charset="0"/>
              <a:cs typeface="Arial" panose="020B0604020202020204" pitchFamily="34" charset="0"/>
            </a:endParaRPr>
          </a:p>
          <a:p>
            <a:pPr marL="18288" indent="0">
              <a:buNone/>
            </a:pPr>
            <a:r>
              <a:rPr lang="en-GB" sz="2400" dirty="0">
                <a:latin typeface="Arial" panose="020B0604020202020204" pitchFamily="34" charset="0"/>
                <a:cs typeface="Arial" panose="020B0604020202020204" pitchFamily="34" charset="0"/>
              </a:rPr>
              <a:t>Requests for removals of any materials to astibbe@glos.ac.uk</a:t>
            </a:r>
          </a:p>
        </p:txBody>
      </p:sp>
      <p:sp>
        <p:nvSpPr>
          <p:cNvPr id="3" name="Content Placeholder 1"/>
          <p:cNvSpPr txBox="1">
            <a:spLocks/>
          </p:cNvSpPr>
          <p:nvPr/>
        </p:nvSpPr>
        <p:spPr>
          <a:xfrm>
            <a:off x="971600" y="692696"/>
            <a:ext cx="7330008" cy="936104"/>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GB" sz="2800" b="1" dirty="0">
                <a:latin typeface="Arial" panose="020B0604020202020204" pitchFamily="34" charset="0"/>
                <a:cs typeface="Arial" panose="020B0604020202020204" pitchFamily="34" charset="0"/>
              </a:rPr>
              <a:t>OTHER IMAGES AND QUOTATIONS</a:t>
            </a:r>
          </a:p>
        </p:txBody>
      </p:sp>
    </p:spTree>
    <p:extLst>
      <p:ext uri="{BB962C8B-B14F-4D97-AF65-F5344CB8AC3E}">
        <p14:creationId xmlns:p14="http://schemas.microsoft.com/office/powerpoint/2010/main" val="24837028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1_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2487</TotalTime>
  <Words>2282</Words>
  <Application>Microsoft Office PowerPoint</Application>
  <PresentationFormat>On-screen Show (4:3)</PresentationFormat>
  <Paragraphs>159</Paragraphs>
  <Slides>24</Slides>
  <Notes>15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Arial</vt:lpstr>
      <vt:lpstr>Calibri</vt:lpstr>
      <vt:lpstr>Palatino Linotype</vt:lpstr>
      <vt:lpstr>Times New Roman</vt:lpstr>
      <vt:lpstr>Wingdings</vt:lpstr>
      <vt:lpstr>Elemental</vt:lpstr>
      <vt:lpstr>1_Elemental</vt:lpstr>
      <vt:lpstr>PowerPoint Presentation</vt:lpstr>
      <vt:lpstr>Part 9: Salience</vt:lpstr>
      <vt:lpstr>PowerPoint Presentation</vt:lpstr>
      <vt:lpstr>Salience</vt:lpstr>
      <vt:lpstr>PowerPoint Presentation</vt:lpstr>
      <vt:lpstr>PowerPoint Presentation</vt:lpstr>
      <vt:lpstr>PowerPoint Presentation</vt:lpstr>
      <vt:lpstr>PowerPoint Presentation</vt:lpstr>
      <vt:lpstr>pronouns</vt:lpstr>
      <vt:lpstr>active agents   </vt:lpstr>
      <vt:lpstr>active agents   </vt:lpstr>
      <vt:lpstr>basic level</vt:lpstr>
      <vt:lpstr>sense image</vt:lpstr>
      <vt:lpstr>PowerPoint Presentation</vt:lpstr>
      <vt:lpstr>PowerPoint Presentation</vt:lpstr>
      <vt:lpstr>individualisation</vt:lpstr>
      <vt:lpstr>End of Part 9</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Frames</dc:title>
  <dc:creator>Arran</dc:creator>
  <cp:lastModifiedBy>Arran Stibbe</cp:lastModifiedBy>
  <cp:revision>173</cp:revision>
  <dcterms:created xsi:type="dcterms:W3CDTF">2012-10-06T15:27:11Z</dcterms:created>
  <dcterms:modified xsi:type="dcterms:W3CDTF">2017-04-02T08:44:45Z</dcterms:modified>
</cp:coreProperties>
</file>