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37" r:id="rId1"/>
    <p:sldMasterId id="2147483750" r:id="rId2"/>
  </p:sldMasterIdLst>
  <p:notesMasterIdLst>
    <p:notesMasterId r:id="rId28"/>
  </p:notesMasterIdLst>
  <p:sldIdLst>
    <p:sldId id="336" r:id="rId3"/>
    <p:sldId id="337" r:id="rId4"/>
    <p:sldId id="328" r:id="rId5"/>
    <p:sldId id="329" r:id="rId6"/>
    <p:sldId id="372" r:id="rId7"/>
    <p:sldId id="373" r:id="rId8"/>
    <p:sldId id="383" r:id="rId9"/>
    <p:sldId id="374" r:id="rId10"/>
    <p:sldId id="371" r:id="rId11"/>
    <p:sldId id="375" r:id="rId12"/>
    <p:sldId id="376" r:id="rId13"/>
    <p:sldId id="377" r:id="rId14"/>
    <p:sldId id="378" r:id="rId15"/>
    <p:sldId id="380" r:id="rId16"/>
    <p:sldId id="381" r:id="rId17"/>
    <p:sldId id="382" r:id="rId18"/>
    <p:sldId id="379" r:id="rId19"/>
    <p:sldId id="353" r:id="rId20"/>
    <p:sldId id="360" r:id="rId21"/>
    <p:sldId id="384" r:id="rId22"/>
    <p:sldId id="343" r:id="rId23"/>
    <p:sldId id="344" r:id="rId24"/>
    <p:sldId id="359" r:id="rId25"/>
    <p:sldId id="361" r:id="rId26"/>
    <p:sldId id="35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CCECFF"/>
    <a:srgbClr val="0823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91" autoAdjust="0"/>
    <p:restoredTop sz="86457" autoAdjust="0"/>
  </p:normalViewPr>
  <p:slideViewPr>
    <p:cSldViewPr>
      <p:cViewPr varScale="1">
        <p:scale>
          <a:sx n="75" d="100"/>
          <a:sy n="75" d="100"/>
        </p:scale>
        <p:origin x="1546" y="53"/>
      </p:cViewPr>
      <p:guideLst>
        <p:guide orient="horz" pos="2160"/>
        <p:guide pos="2880"/>
      </p:guideLst>
    </p:cSldViewPr>
  </p:slideViewPr>
  <p:notesTextViewPr>
    <p:cViewPr>
      <p:scale>
        <a:sx n="1" d="1"/>
        <a:sy n="1" d="1"/>
      </p:scale>
      <p:origin x="0" y="0"/>
    </p:cViewPr>
  </p:notesTextViewPr>
  <p:notesViewPr>
    <p:cSldViewPr>
      <p:cViewPr varScale="1">
        <p:scale>
          <a:sx n="67" d="100"/>
          <a:sy n="67" d="100"/>
        </p:scale>
        <p:origin x="-31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0DE16-B676-4562-A645-832C49A320D7}" type="datetimeFigureOut">
              <a:rPr lang="en-GB" smtClean="0"/>
              <a:t>30/03/2017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CD807F-4465-42B7-88BB-792E293E2CA9}" type="slidenum">
              <a:rPr lang="en-GB" smtClean="0"/>
              <a:t>‹#›</a:t>
            </a:fld>
            <a:endParaRPr lang="en-GB"/>
          </a:p>
        </p:txBody>
      </p:sp>
    </p:spTree>
    <p:extLst>
      <p:ext uri="{BB962C8B-B14F-4D97-AF65-F5344CB8AC3E}">
        <p14:creationId xmlns:p14="http://schemas.microsoft.com/office/powerpoint/2010/main" val="3965340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1</a:t>
            </a:fld>
            <a:endParaRPr lang="en-GB"/>
          </a:p>
        </p:txBody>
      </p:sp>
    </p:spTree>
    <p:extLst>
      <p:ext uri="{BB962C8B-B14F-4D97-AF65-F5344CB8AC3E}">
        <p14:creationId xmlns:p14="http://schemas.microsoft.com/office/powerpoint/2010/main" val="2390532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a:t>
            </a:r>
            <a:r>
              <a:rPr lang="en-GB" baseline="0" dirty="0"/>
              <a:t> to part 6 of the course The Stories We Live By. In this part we will be looking at identities</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2</a:t>
            </a:fld>
            <a:endParaRPr lang="en-GB"/>
          </a:p>
        </p:txBody>
      </p:sp>
    </p:spTree>
    <p:extLst>
      <p:ext uri="{BB962C8B-B14F-4D97-AF65-F5344CB8AC3E}">
        <p14:creationId xmlns:p14="http://schemas.microsoft.com/office/powerpoint/2010/main" val="251719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are the fifth</a:t>
            </a:r>
            <a:r>
              <a:rPr lang="en-GB" baseline="0" dirty="0"/>
              <a:t> type of stories that we live by.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3</a:t>
            </a:fld>
            <a:endParaRPr lang="en-GB"/>
          </a:p>
        </p:txBody>
      </p:sp>
    </p:spTree>
    <p:extLst>
      <p:ext uri="{BB962C8B-B14F-4D97-AF65-F5344CB8AC3E}">
        <p14:creationId xmlns:p14="http://schemas.microsoft.com/office/powerpoint/2010/main" val="957992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Identities are stories</a:t>
            </a:r>
            <a:r>
              <a:rPr lang="en-GB" baseline="0" dirty="0"/>
              <a:t> in people’s minds about what it means to be a particular kind of person</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4</a:t>
            </a:fld>
            <a:endParaRPr lang="en-GB"/>
          </a:p>
        </p:txBody>
      </p:sp>
    </p:spTree>
    <p:extLst>
      <p:ext uri="{BB962C8B-B14F-4D97-AF65-F5344CB8AC3E}">
        <p14:creationId xmlns:p14="http://schemas.microsoft.com/office/powerpoint/2010/main" val="228615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start with the example of Men’s Health Magazine</a:t>
            </a:r>
            <a:r>
              <a:rPr lang="en-GB" baseline="0" dirty="0"/>
              <a:t> which like any men’s lifestyle magazine tells stories about what it means to be an ideal man.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5</a:t>
            </a:fld>
            <a:endParaRPr lang="en-GB"/>
          </a:p>
        </p:txBody>
      </p:sp>
    </p:spTree>
    <p:extLst>
      <p:ext uri="{BB962C8B-B14F-4D97-AF65-F5344CB8AC3E}">
        <p14:creationId xmlns:p14="http://schemas.microsoft.com/office/powerpoint/2010/main" val="342204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stories</a:t>
            </a:r>
            <a:r>
              <a:rPr lang="en-GB" baseline="0" dirty="0"/>
              <a:t> can be seen clearly on the cover, where muscular semi-naked men look out at the reader. But this isn’t just any man, this is the future you, if you follow the advice of the magazine. As McCracken puts it, the cover is a ‘window to the future self’. The cover has short noun phrases like ‘Beach Muscle’ and imperatives ‘Train like the toughest man on earth’. And by appearing on the cover of a lifestyle magazine these short phrases presuppose their own desirability. By investigating these phrases we can discover what stories the magazine tells about the ideal man.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6</a:t>
            </a:fld>
            <a:endParaRPr lang="en-GB"/>
          </a:p>
        </p:txBody>
      </p:sp>
    </p:spTree>
    <p:extLst>
      <p:ext uri="{BB962C8B-B14F-4D97-AF65-F5344CB8AC3E}">
        <p14:creationId xmlns:p14="http://schemas.microsoft.com/office/powerpoint/2010/main" val="3896118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a:t>
            </a:r>
            <a:r>
              <a:rPr lang="en-GB" baseline="0" dirty="0"/>
              <a:t> of the main stories, of course, is that the ideal man has enormous muscles. This may make the average reader feel inadequate and encourage them to buy the enormous powerful cars that the magazine advertises to compensate. But there is another environmental aspect to huge muscles.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7</a:t>
            </a:fld>
            <a:endParaRPr lang="en-GB"/>
          </a:p>
        </p:txBody>
      </p:sp>
    </p:spTree>
    <p:extLst>
      <p:ext uri="{BB962C8B-B14F-4D97-AF65-F5344CB8AC3E}">
        <p14:creationId xmlns:p14="http://schemas.microsoft.com/office/powerpoint/2010/main" val="3896118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a:t>
            </a:r>
            <a:r>
              <a:rPr lang="en-GB" baseline="0" dirty="0"/>
              <a:t> story that the magazine tells is that the Ideal man is an meat eater, not just that but a red meat eater. Over and over again the magazine connects mean with muscle with manliness. This first example, ‘I eat a lot of meat. I’m not boasting’ presupposes that eating a lot of meat is the kind of thing that men are proud of. The second example is a war metaphor, where meat is represented as a weapon in a battle.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8</a:t>
            </a:fld>
            <a:endParaRPr lang="en-GB"/>
          </a:p>
        </p:txBody>
      </p:sp>
    </p:spTree>
    <p:extLst>
      <p:ext uri="{BB962C8B-B14F-4D97-AF65-F5344CB8AC3E}">
        <p14:creationId xmlns:p14="http://schemas.microsoft.com/office/powerpoint/2010/main" val="2569188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Taken together,</a:t>
            </a:r>
            <a:r>
              <a:rPr lang="en-GB" baseline="0" dirty="0"/>
              <a:t> the language and images in the magazine tell the story that the ideal man eats a lot of meat to grow huge muscles. If stories influence how we think, talk and act, then this one can encourage men to eat large quantities of meat. Animal farming is, of course, one of the leading contributors to climate change, is highly inefficient in terms of resources, polluting and cruel to animals. We can say that the identity of the big muscled big meat eater is a destructive story.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9</a:t>
            </a:fld>
            <a:endParaRPr lang="en-GB"/>
          </a:p>
        </p:txBody>
      </p:sp>
    </p:spTree>
    <p:extLst>
      <p:ext uri="{BB962C8B-B14F-4D97-AF65-F5344CB8AC3E}">
        <p14:creationId xmlns:p14="http://schemas.microsoft.com/office/powerpoint/2010/main" val="1745244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another story that runs through</a:t>
            </a:r>
            <a:r>
              <a:rPr lang="en-GB" baseline="0" dirty="0"/>
              <a:t> men’s health magazine – that the ideal man is violent and highly competitive.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10</a:t>
            </a:fld>
            <a:endParaRPr lang="en-GB"/>
          </a:p>
        </p:txBody>
      </p:sp>
    </p:spTree>
    <p:extLst>
      <p:ext uri="{BB962C8B-B14F-4D97-AF65-F5344CB8AC3E}">
        <p14:creationId xmlns:p14="http://schemas.microsoft.com/office/powerpoint/2010/main" val="2021206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ideal man works out</a:t>
            </a:r>
            <a:r>
              <a:rPr lang="en-GB" baseline="0" dirty="0"/>
              <a:t> on his own to gain power, status, muscle, and improve his performance so that he can compete and beat other men. But just think about all that energy and effort being wasted when it could go into actions which benefit the world. There’d be no more environmental problems if we turned all that man power into positive actions. But there is one exception, where men are portrayed as connecting with other people rather than being isolated, and that is…</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11</a:t>
            </a:fld>
            <a:endParaRPr lang="en-GB"/>
          </a:p>
        </p:txBody>
      </p:sp>
    </p:spTree>
    <p:extLst>
      <p:ext uri="{BB962C8B-B14F-4D97-AF65-F5344CB8AC3E}">
        <p14:creationId xmlns:p14="http://schemas.microsoft.com/office/powerpoint/2010/main" val="398767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Except that the</a:t>
            </a:r>
            <a:r>
              <a:rPr lang="en-GB" baseline="0" dirty="0"/>
              <a:t> magazine manages to turn even the intimacy of sex into another opportunity to work out!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12</a:t>
            </a:fld>
            <a:endParaRPr lang="en-GB"/>
          </a:p>
        </p:txBody>
      </p:sp>
    </p:spTree>
    <p:extLst>
      <p:ext uri="{BB962C8B-B14F-4D97-AF65-F5344CB8AC3E}">
        <p14:creationId xmlns:p14="http://schemas.microsoft.com/office/powerpoint/2010/main" val="37112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t>
            </a:r>
            <a:r>
              <a:rPr lang="en-GB" baseline="0" dirty="0"/>
              <a:t> could look at endless examples of texts which build negative consumer identities, but ecolinguistics also aims to search for positive stories, positive identities. There are texts which convey ecological identities, where humans are seen to part of nature rather than separate and superior to it. I’ll give a few examples of how texts can construct ecological identities.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13</a:t>
            </a:fld>
            <a:endParaRPr lang="en-GB"/>
          </a:p>
        </p:txBody>
      </p:sp>
    </p:spTree>
    <p:extLst>
      <p:ext uri="{BB962C8B-B14F-4D97-AF65-F5344CB8AC3E}">
        <p14:creationId xmlns:p14="http://schemas.microsoft.com/office/powerpoint/2010/main" val="644424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example, Aldo Leopold is reframing</a:t>
            </a:r>
            <a:r>
              <a:rPr lang="en-GB" baseline="0" dirty="0"/>
              <a:t> land from being a commodity to a community, and then placing humans within the community rather than outside of it.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14</a:t>
            </a:fld>
            <a:endParaRPr lang="en-GB"/>
          </a:p>
        </p:txBody>
      </p:sp>
    </p:spTree>
    <p:extLst>
      <p:ext uri="{BB962C8B-B14F-4D97-AF65-F5344CB8AC3E}">
        <p14:creationId xmlns:p14="http://schemas.microsoft.com/office/powerpoint/2010/main" val="951672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Ester Woolfenson is talking about a wounded</a:t>
            </a:r>
            <a:r>
              <a:rPr lang="en-GB" baseline="0" dirty="0"/>
              <a:t> pigeon she was looking after, and using the word ‘our’ to include both herself and the pigeon. This places humans and pigeon into the same category, sharing the same word and world.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15</a:t>
            </a:fld>
            <a:endParaRPr lang="en-GB"/>
          </a:p>
        </p:txBody>
      </p:sp>
    </p:spTree>
    <p:extLst>
      <p:ext uri="{BB962C8B-B14F-4D97-AF65-F5344CB8AC3E}">
        <p14:creationId xmlns:p14="http://schemas.microsoft.com/office/powerpoint/2010/main" val="292619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example, Robert Macfarlane says ‘we stared at each other’, which</a:t>
            </a:r>
            <a:r>
              <a:rPr lang="en-GB" baseline="0" dirty="0"/>
              <a:t> not only places seals within the same pronoun ‘we’, but also places human and seal as the subjects of the same verb, of staring. It also uses the reciprocal pronoun ‘each other’, applying to humans and non-humans. In this way, the texts place humans into the same category as non-humans and construct ecological identities. If we are part of the natural world then, perhaps, we would be less likely to destroy it.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16</a:t>
            </a:fld>
            <a:endParaRPr lang="en-GB"/>
          </a:p>
        </p:txBody>
      </p:sp>
    </p:spTree>
    <p:extLst>
      <p:ext uri="{BB962C8B-B14F-4D97-AF65-F5344CB8AC3E}">
        <p14:creationId xmlns:p14="http://schemas.microsoft.com/office/powerpoint/2010/main" val="121613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last example</a:t>
            </a:r>
            <a:r>
              <a:rPr lang="en-GB" baseline="0" dirty="0"/>
              <a:t> comes from a guide by the environmental surfing organisation ‘Surfers Against Sewage’. Surfing can be quite a consumerist pastime, with advertisers keen to build up the identity of a fashion-conscious surfer who is always buying the latest accessories and brands. But Surfers Against Sewage counter </a:t>
            </a:r>
            <a:r>
              <a:rPr lang="en-GB" baseline="0"/>
              <a:t>this by </a:t>
            </a:r>
            <a:r>
              <a:rPr lang="en-GB" baseline="0" dirty="0"/>
              <a:t>building an environmental identity for surfers. Linguistically, the way they do this is through the expression ‘As surfers’, which expresses with high modality (certainty) what surfers are interested in and what they care about. It also uses the pronoun ‘we’, to include the reader and the writer into the same group. This is very clever since it isn’t pointing fingers and saying what the reader is doing wrong, but including them in a group of people who are doing things right.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17</a:t>
            </a:fld>
            <a:endParaRPr lang="en-GB"/>
          </a:p>
        </p:txBody>
      </p:sp>
    </p:spTree>
    <p:extLst>
      <p:ext uri="{BB962C8B-B14F-4D97-AF65-F5344CB8AC3E}">
        <p14:creationId xmlns:p14="http://schemas.microsoft.com/office/powerpoint/2010/main" val="1619353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18</a:t>
            </a:fld>
            <a:endParaRPr lang="en-GB"/>
          </a:p>
        </p:txBody>
      </p:sp>
    </p:spTree>
    <p:extLst>
      <p:ext uri="{BB962C8B-B14F-4D97-AF65-F5344CB8AC3E}">
        <p14:creationId xmlns:p14="http://schemas.microsoft.com/office/powerpoint/2010/main" val="259160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19</a:t>
            </a:fld>
            <a:endParaRPr lang="en-GB"/>
          </a:p>
        </p:txBody>
      </p:sp>
    </p:spTree>
    <p:extLst>
      <p:ext uri="{BB962C8B-B14F-4D97-AF65-F5344CB8AC3E}">
        <p14:creationId xmlns:p14="http://schemas.microsoft.com/office/powerpoint/2010/main" val="1398635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21</a:t>
            </a:fld>
            <a:endParaRPr lang="en-GB"/>
          </a:p>
        </p:txBody>
      </p:sp>
    </p:spTree>
    <p:extLst>
      <p:ext uri="{BB962C8B-B14F-4D97-AF65-F5344CB8AC3E}">
        <p14:creationId xmlns:p14="http://schemas.microsoft.com/office/powerpoint/2010/main" val="2598615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22</a:t>
            </a:fld>
            <a:endParaRPr lang="en-GB"/>
          </a:p>
        </p:txBody>
      </p:sp>
    </p:spTree>
    <p:extLst>
      <p:ext uri="{BB962C8B-B14F-4D97-AF65-F5344CB8AC3E}">
        <p14:creationId xmlns:p14="http://schemas.microsoft.com/office/powerpoint/2010/main" val="4078474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23</a:t>
            </a:fld>
            <a:endParaRPr lang="en-GB"/>
          </a:p>
        </p:txBody>
      </p:sp>
    </p:spTree>
    <p:extLst>
      <p:ext uri="{BB962C8B-B14F-4D97-AF65-F5344CB8AC3E}">
        <p14:creationId xmlns:p14="http://schemas.microsoft.com/office/powerpoint/2010/main" val="1715754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24</a:t>
            </a:fld>
            <a:endParaRPr lang="en-GB"/>
          </a:p>
        </p:txBody>
      </p:sp>
    </p:spTree>
    <p:extLst>
      <p:ext uri="{BB962C8B-B14F-4D97-AF65-F5344CB8AC3E}">
        <p14:creationId xmlns:p14="http://schemas.microsoft.com/office/powerpoint/2010/main" val="1385176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CD807F-4465-42B7-88BB-792E293E2CA9}" type="slidenum">
              <a:rPr lang="en-GB" smtClean="0"/>
              <a:t>25</a:t>
            </a:fld>
            <a:endParaRPr lang="en-GB"/>
          </a:p>
        </p:txBody>
      </p:sp>
    </p:spTree>
    <p:extLst>
      <p:ext uri="{BB962C8B-B14F-4D97-AF65-F5344CB8AC3E}">
        <p14:creationId xmlns:p14="http://schemas.microsoft.com/office/powerpoint/2010/main" val="69980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352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48718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3" name="Slide Number Placeholder 12"/>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4" name="Footer Placeholder 13"/>
          <p:cNvSpPr>
            <a:spLocks noGrp="1"/>
          </p:cNvSpPr>
          <p:nvPr>
            <p:ph type="ftr" sz="quarter" idx="12"/>
          </p:nvPr>
        </p:nvSpPr>
        <p:spPr/>
        <p:txBody>
          <a:bodyPr/>
          <a:lstStyle/>
          <a:p>
            <a:endParaRPr lang="en-GB">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82499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9" name="Slide Number Placeholder 8"/>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0" name="Footer Placeholder 9"/>
          <p:cNvSpPr>
            <a:spLocks noGrp="1"/>
          </p:cNvSpPr>
          <p:nvPr>
            <p:ph type="ftr" sz="quarter" idx="12"/>
          </p:nvPr>
        </p:nvSpPr>
        <p:spPr/>
        <p:txBody>
          <a:bodyPr/>
          <a:lstStyle/>
          <a:p>
            <a:endParaRPr lang="en-GB">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113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71608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8" name="Slide Number Placeholder 7"/>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9" name="Footer Placeholder 8"/>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2019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6" name="Slide Number Placeholder 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7" name="Footer Placeholder 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07530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3634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14" name="Slide Number Placeholder 13"/>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5" name="Footer Placeholder 14"/>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9368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16153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875184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D9CFF83B-87B7-4B23-B962-6BBD61FF1552}"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3FA726CE-D4BF-4337-8564-56CDE3635DCA}"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pPr>
              <a:defRPr/>
            </a:pPr>
            <a:endParaRPr lang="en-GB">
              <a:solidFill>
                <a:srgbClr val="FFFFFF"/>
              </a:solidFill>
            </a:endParaRPr>
          </a:p>
        </p:txBody>
      </p:sp>
      <p:sp>
        <p:nvSpPr>
          <p:cNvPr id="13" name="Slide Number Placeholder 12"/>
          <p:cNvSpPr>
            <a:spLocks noGrp="1"/>
          </p:cNvSpPr>
          <p:nvPr>
            <p:ph type="sldNum" sz="quarter" idx="11"/>
          </p:nvPr>
        </p:nvSpPr>
        <p:spPr/>
        <p:txBody>
          <a:bodyPr/>
          <a:lstStyle/>
          <a:p>
            <a:pPr>
              <a:defRPr/>
            </a:pPr>
            <a:fld id="{0C7B0013-DAF5-4095-AF5E-605E990D0C22}" type="slidenum">
              <a:rPr lang="en-GB" smtClean="0">
                <a:solidFill>
                  <a:srgbClr val="FFFFFF"/>
                </a:solidFill>
              </a:rPr>
              <a:pPr>
                <a:defRPr/>
              </a:pPr>
              <a:t>‹#›</a:t>
            </a:fld>
            <a:endParaRPr lang="en-GB">
              <a:solidFill>
                <a:srgbClr val="FFFFFF"/>
              </a:solidFill>
            </a:endParaRPr>
          </a:p>
        </p:txBody>
      </p:sp>
      <p:sp>
        <p:nvSpPr>
          <p:cNvPr id="14" name="Footer Placeholder 13"/>
          <p:cNvSpPr>
            <a:spLocks noGrp="1"/>
          </p:cNvSpPr>
          <p:nvPr>
            <p:ph type="ftr" sz="quarter" idx="12"/>
          </p:nvPr>
        </p:nvSpPr>
        <p:spPr/>
        <p:txBody>
          <a:bodyPr/>
          <a:lstStyle/>
          <a:p>
            <a:pPr>
              <a:defRPr/>
            </a:pPr>
            <a:endParaRPr lang="en-GB">
              <a:solidFill>
                <a:srgbClr val="FFFFFF"/>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pPr>
              <a:defRPr/>
            </a:pPr>
            <a:endParaRPr lang="en-GB">
              <a:solidFill>
                <a:srgbClr val="FFFFFF"/>
              </a:solidFill>
            </a:endParaRPr>
          </a:p>
        </p:txBody>
      </p:sp>
      <p:sp>
        <p:nvSpPr>
          <p:cNvPr id="9" name="Slide Number Placeholder 8"/>
          <p:cNvSpPr>
            <a:spLocks noGrp="1"/>
          </p:cNvSpPr>
          <p:nvPr>
            <p:ph type="sldNum" sz="quarter" idx="11"/>
          </p:nvPr>
        </p:nvSpPr>
        <p:spPr/>
        <p:txBody>
          <a:bodyPr/>
          <a:lstStyle/>
          <a:p>
            <a:pPr>
              <a:defRPr/>
            </a:pPr>
            <a:fld id="{DF248701-0AB0-4177-BA17-55AB82109EB1}" type="slidenum">
              <a:rPr lang="en-GB" smtClean="0">
                <a:solidFill>
                  <a:srgbClr val="FFFFFF"/>
                </a:solidFill>
              </a:rPr>
              <a:pPr>
                <a:defRPr/>
              </a:pPr>
              <a:t>‹#›</a:t>
            </a:fld>
            <a:endParaRPr lang="en-GB">
              <a:solidFill>
                <a:srgbClr val="FFFFFF"/>
              </a:solidFill>
            </a:endParaRPr>
          </a:p>
        </p:txBody>
      </p:sp>
      <p:sp>
        <p:nvSpPr>
          <p:cNvPr id="10" name="Footer Placeholder 9"/>
          <p:cNvSpPr>
            <a:spLocks noGrp="1"/>
          </p:cNvSpPr>
          <p:nvPr>
            <p:ph type="ftr" sz="quarter" idx="12"/>
          </p:nvPr>
        </p:nvSpPr>
        <p:spPr/>
        <p:txBody>
          <a:bodyPr/>
          <a:lstStyle/>
          <a:p>
            <a:pPr>
              <a:defRPr/>
            </a:pPr>
            <a:endParaRPr lang="en-GB">
              <a:solidFill>
                <a:srgbClr val="FFFFFF"/>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6BF03102-03DD-49CC-8765-2C737020C09D}"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pPr>
              <a:defRPr/>
            </a:pPr>
            <a:endParaRPr lang="en-GB">
              <a:solidFill>
                <a:srgbClr val="FFFFFF"/>
              </a:solidFill>
            </a:endParaRPr>
          </a:p>
        </p:txBody>
      </p:sp>
      <p:sp>
        <p:nvSpPr>
          <p:cNvPr id="8" name="Slide Number Placeholder 7"/>
          <p:cNvSpPr>
            <a:spLocks noGrp="1"/>
          </p:cNvSpPr>
          <p:nvPr>
            <p:ph type="sldNum" sz="quarter" idx="11"/>
          </p:nvPr>
        </p:nvSpPr>
        <p:spPr/>
        <p:txBody>
          <a:bodyPr/>
          <a:lstStyle/>
          <a:p>
            <a:pPr>
              <a:defRPr/>
            </a:pPr>
            <a:fld id="{03F0DA6B-EEDB-432F-AFA0-18C589A5A118}" type="slidenum">
              <a:rPr lang="en-GB" smtClean="0">
                <a:solidFill>
                  <a:srgbClr val="FFFFFF"/>
                </a:solidFill>
              </a:rPr>
              <a:pPr>
                <a:defRPr/>
              </a:pPr>
              <a:t>‹#›</a:t>
            </a:fld>
            <a:endParaRPr lang="en-GB">
              <a:solidFill>
                <a:srgbClr val="FFFFFF"/>
              </a:solidFill>
            </a:endParaRPr>
          </a:p>
        </p:txBody>
      </p:sp>
      <p:sp>
        <p:nvSpPr>
          <p:cNvPr id="9" name="Footer Placeholder 8"/>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1"/>
          </p:nvPr>
        </p:nvSpPr>
        <p:spPr/>
        <p:txBody>
          <a:bodyPr/>
          <a:lstStyle/>
          <a:p>
            <a:pPr>
              <a:defRPr/>
            </a:pPr>
            <a:fld id="{25CFC9CD-B6FC-4284-B6C0-43736D766864}" type="slidenum">
              <a:rPr lang="en-GB" smtClean="0">
                <a:solidFill>
                  <a:srgbClr val="FFFFFF"/>
                </a:solidFill>
              </a:rPr>
              <a:pPr>
                <a:defRPr/>
              </a:pPr>
              <a:t>‹#›</a:t>
            </a:fld>
            <a:endParaRPr lang="en-GB">
              <a:solidFill>
                <a:srgbClr val="FFFFFF"/>
              </a:solidFill>
            </a:endParaRPr>
          </a:p>
        </p:txBody>
      </p:sp>
      <p:sp>
        <p:nvSpPr>
          <p:cNvPr id="7" name="Footer Placeholder 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8E81162E-79D1-45F5-8C01-5DE70B3C70D5}"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pPr>
              <a:defRPr/>
            </a:pPr>
            <a:endParaRPr lang="en-GB">
              <a:solidFill>
                <a:srgbClr val="FFFFFF"/>
              </a:solidFill>
            </a:endParaRPr>
          </a:p>
        </p:txBody>
      </p:sp>
      <p:sp>
        <p:nvSpPr>
          <p:cNvPr id="14" name="Slide Number Placeholder 13"/>
          <p:cNvSpPr>
            <a:spLocks noGrp="1"/>
          </p:cNvSpPr>
          <p:nvPr>
            <p:ph type="sldNum" sz="quarter" idx="11"/>
          </p:nvPr>
        </p:nvSpPr>
        <p:spPr/>
        <p:txBody>
          <a:bodyPr/>
          <a:lstStyle/>
          <a:p>
            <a:pPr>
              <a:defRPr/>
            </a:pPr>
            <a:fld id="{3123E06C-0044-4120-9DD9-D7BFDD80DE24}" type="slidenum">
              <a:rPr lang="en-GB" smtClean="0">
                <a:solidFill>
                  <a:srgbClr val="FFFFFF"/>
                </a:solidFill>
              </a:rPr>
              <a:pPr>
                <a:defRPr/>
              </a:pPr>
              <a:t>‹#›</a:t>
            </a:fld>
            <a:endParaRPr lang="en-GB">
              <a:solidFill>
                <a:srgbClr val="FFFFFF"/>
              </a:solidFill>
            </a:endParaRPr>
          </a:p>
        </p:txBody>
      </p:sp>
      <p:sp>
        <p:nvSpPr>
          <p:cNvPr id="15" name="Footer Placeholder 14"/>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BC21CB03-E4E9-42A3-A6EC-0FDA243BBF4E}"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63686993-C5C7-400A-A952-E368735E5679}"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B6B4C59-3B34-40DD-9097-FC1EC99C4DC9}" type="datetimeFigureOut">
              <a:rPr lang="en-GB" smtClean="0">
                <a:solidFill>
                  <a:prstClr val="white">
                    <a:alpha val="60000"/>
                  </a:prstClr>
                </a:solidFill>
              </a:rPr>
              <a:pPr/>
              <a:t>30/03/2017</a:t>
            </a:fld>
            <a:endParaRPr lang="en-GB">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GB">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244012102"/>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pPr fontAlgn="base">
              <a:spcBef>
                <a:spcPct val="0"/>
              </a:spcBef>
              <a:spcAft>
                <a:spcPct val="0"/>
              </a:spcAft>
              <a:defRPr/>
            </a:pPr>
            <a:fld id="{911FB550-5A5B-4BAA-9D0F-F76C44709BFE}" type="slidenum">
              <a:rPr lang="en-GB" smtClean="0">
                <a:solidFill>
                  <a:srgbClr val="FFFFFF"/>
                </a:solidFill>
              </a:rPr>
              <a:pPr fontAlgn="base">
                <a:spcBef>
                  <a:spcPct val="0"/>
                </a:spcBef>
                <a:spcAft>
                  <a:spcPct val="0"/>
                </a:spcAft>
                <a:defRPr/>
              </a:pPr>
              <a:t>‹#›</a:t>
            </a:fld>
            <a:endParaRPr lang="en-GB">
              <a:solidFill>
                <a:srgbClr val="FFFFFF"/>
              </a:solidFill>
            </a:endParaRPr>
          </a:p>
        </p:txBody>
      </p:sp>
    </p:spTree>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620688"/>
            <a:ext cx="8280920" cy="4680519"/>
          </a:xfrm>
          <a:prstGeom prst="rect">
            <a:avLst/>
          </a:prstGeom>
          <a:solidFill>
            <a:schemeClr val="tx1"/>
          </a:solidFill>
          <a:ln w="38100">
            <a:solidFill>
              <a:schemeClr val="tx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4892" y="700707"/>
            <a:ext cx="5961564" cy="4534592"/>
          </a:xfrm>
          <a:prstGeom prst="rect">
            <a:avLst/>
          </a:prstGeom>
        </p:spPr>
      </p:pic>
      <p:sp>
        <p:nvSpPr>
          <p:cNvPr id="8" name="TextBox 7"/>
          <p:cNvSpPr txBox="1"/>
          <p:nvPr/>
        </p:nvSpPr>
        <p:spPr>
          <a:xfrm>
            <a:off x="683568" y="980728"/>
            <a:ext cx="3384376" cy="1569660"/>
          </a:xfrm>
          <a:prstGeom prst="rect">
            <a:avLst/>
          </a:prstGeom>
          <a:noFill/>
        </p:spPr>
        <p:txBody>
          <a:bodyPr wrap="square" rtlCol="0">
            <a:spAutoFit/>
          </a:bodyPr>
          <a:lstStyle/>
          <a:p>
            <a:r>
              <a:rPr lang="en-GB" sz="4800" b="1" dirty="0">
                <a:solidFill>
                  <a:schemeClr val="bg2">
                    <a:lumMod val="60000"/>
                    <a:lumOff val="40000"/>
                  </a:schemeClr>
                </a:solidFill>
              </a:rPr>
              <a:t>The Stories We Live By</a:t>
            </a:r>
          </a:p>
        </p:txBody>
      </p:sp>
      <p:sp>
        <p:nvSpPr>
          <p:cNvPr id="11" name="TextBox 10"/>
          <p:cNvSpPr txBox="1"/>
          <p:nvPr/>
        </p:nvSpPr>
        <p:spPr>
          <a:xfrm>
            <a:off x="814314" y="2968003"/>
            <a:ext cx="3226101" cy="830997"/>
          </a:xfrm>
          <a:prstGeom prst="rect">
            <a:avLst/>
          </a:prstGeom>
          <a:noFill/>
        </p:spPr>
        <p:txBody>
          <a:bodyPr wrap="square" rtlCol="0">
            <a:spAutoFit/>
          </a:bodyPr>
          <a:lstStyle/>
          <a:p>
            <a:r>
              <a:rPr lang="en-GB" sz="2400" b="1" dirty="0">
                <a:solidFill>
                  <a:schemeClr val="bg1">
                    <a:lumMod val="50000"/>
                    <a:lumOff val="50000"/>
                  </a:schemeClr>
                </a:solidFill>
              </a:rPr>
              <a:t>A free online course in ecolinguistics</a:t>
            </a:r>
          </a:p>
        </p:txBody>
      </p:sp>
      <p:sp>
        <p:nvSpPr>
          <p:cNvPr id="12" name="TextBox 11"/>
          <p:cNvSpPr txBox="1"/>
          <p:nvPr/>
        </p:nvSpPr>
        <p:spPr>
          <a:xfrm>
            <a:off x="949330" y="5589240"/>
            <a:ext cx="4977956" cy="523220"/>
          </a:xfrm>
          <a:prstGeom prst="rect">
            <a:avLst/>
          </a:prstGeom>
          <a:noFill/>
        </p:spPr>
        <p:txBody>
          <a:bodyPr wrap="square" rtlCol="0">
            <a:spAutoFit/>
          </a:bodyPr>
          <a:lstStyle/>
          <a:p>
            <a:r>
              <a:rPr lang="en-GB" sz="2800" b="1" dirty="0"/>
              <a:t>www.storiesweliveby.org.uk</a:t>
            </a:r>
          </a:p>
        </p:txBody>
      </p:sp>
      <p:sp>
        <p:nvSpPr>
          <p:cNvPr id="13" name="TextBox 12"/>
          <p:cNvSpPr txBox="1"/>
          <p:nvPr/>
        </p:nvSpPr>
        <p:spPr>
          <a:xfrm>
            <a:off x="6228184" y="5571206"/>
            <a:ext cx="2376264" cy="923330"/>
          </a:xfrm>
          <a:prstGeom prst="rect">
            <a:avLst/>
          </a:prstGeom>
          <a:noFill/>
        </p:spPr>
        <p:txBody>
          <a:bodyPr wrap="square" rtlCol="0">
            <a:spAutoFit/>
          </a:bodyPr>
          <a:lstStyle/>
          <a:p>
            <a:r>
              <a:rPr lang="en-GB" b="1" dirty="0"/>
              <a:t>by Arran Stibbe</a:t>
            </a:r>
          </a:p>
          <a:p>
            <a:r>
              <a:rPr lang="en-GB" b="1" dirty="0"/>
              <a:t>University of Gloucestershire</a:t>
            </a:r>
          </a:p>
        </p:txBody>
      </p:sp>
    </p:spTree>
    <p:extLst>
      <p:ext uri="{BB962C8B-B14F-4D97-AF65-F5344CB8AC3E}">
        <p14:creationId xmlns:p14="http://schemas.microsoft.com/office/powerpoint/2010/main" val="40527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9752" y="2420888"/>
            <a:ext cx="5760640" cy="914400"/>
          </a:xfrm>
        </p:spPr>
        <p:txBody>
          <a:bodyPr/>
          <a:lstStyle/>
          <a:p>
            <a:r>
              <a:rPr lang="en-GB" dirty="0"/>
              <a:t>Part 6: Identities</a:t>
            </a:r>
          </a:p>
        </p:txBody>
      </p:sp>
    </p:spTree>
    <p:extLst>
      <p:ext uri="{BB962C8B-B14F-4D97-AF65-F5344CB8AC3E}">
        <p14:creationId xmlns:p14="http://schemas.microsoft.com/office/powerpoint/2010/main" val="316414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37947444"/>
              </p:ext>
            </p:extLst>
          </p:nvPr>
        </p:nvGraphicFramePr>
        <p:xfrm>
          <a:off x="323528" y="548680"/>
          <a:ext cx="8568952" cy="5935263"/>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3816424">
                  <a:extLst>
                    <a:ext uri="{9D8B030D-6E8A-4147-A177-3AD203B41FA5}">
                      <a16:colId xmlns:a16="http://schemas.microsoft.com/office/drawing/2014/main" val="20002"/>
                    </a:ext>
                  </a:extLst>
                </a:gridCol>
              </a:tblGrid>
              <a:tr h="428061">
                <a:tc gridSpan="2">
                  <a:txBody>
                    <a:bodyPr/>
                    <a:lstStyle/>
                    <a:p>
                      <a:r>
                        <a:rPr lang="en-GB" dirty="0"/>
                        <a:t>Social Cognition</a:t>
                      </a:r>
                    </a:p>
                  </a:txBody>
                  <a:tcPr/>
                </a:tc>
                <a:tc hMerge="1">
                  <a:txBody>
                    <a:bodyPr/>
                    <a:lstStyle/>
                    <a:p>
                      <a:endParaRPr lang="en-GB" dirty="0"/>
                    </a:p>
                  </a:txBody>
                  <a:tcPr/>
                </a:tc>
                <a:tc>
                  <a:txBody>
                    <a:bodyPr/>
                    <a:lstStyle/>
                    <a:p>
                      <a:r>
                        <a:rPr lang="en-GB" dirty="0"/>
                        <a:t>Linguistic Manifestation</a:t>
                      </a:r>
                    </a:p>
                  </a:txBody>
                  <a:tcPr/>
                </a:tc>
                <a:extLst>
                  <a:ext uri="{0D108BD9-81ED-4DB2-BD59-A6C34878D82A}">
                    <a16:rowId xmlns:a16="http://schemas.microsoft.com/office/drawing/2014/main" val="10000"/>
                  </a:ext>
                </a:extLst>
              </a:tr>
              <a:tr h="428061">
                <a:tc>
                  <a:txBody>
                    <a:bodyPr/>
                    <a:lstStyle/>
                    <a:p>
                      <a:r>
                        <a:rPr lang="en-GB" sz="1600" dirty="0"/>
                        <a:t>Type</a:t>
                      </a:r>
                      <a:endParaRPr lang="en-GB" sz="1600" i="1" dirty="0"/>
                    </a:p>
                  </a:txBody>
                  <a:tcPr/>
                </a:tc>
                <a:tc>
                  <a:txBody>
                    <a:bodyPr/>
                    <a:lstStyle/>
                    <a:p>
                      <a:r>
                        <a:rPr lang="en-GB" sz="1600" dirty="0"/>
                        <a:t>Explanation</a:t>
                      </a:r>
                      <a:endParaRPr lang="en-GB" sz="1600" i="1" dirty="0"/>
                    </a:p>
                  </a:txBody>
                  <a:tcPr/>
                </a:tc>
                <a:tc>
                  <a:txBody>
                    <a:bodyPr/>
                    <a:lstStyle/>
                    <a:p>
                      <a:r>
                        <a:rPr lang="en-GB" sz="1600" dirty="0"/>
                        <a:t>What to look for</a:t>
                      </a:r>
                      <a:endParaRPr lang="en-GB" sz="1600" i="1" dirty="0"/>
                    </a:p>
                  </a:txBody>
                  <a:tcPr/>
                </a:tc>
                <a:extLst>
                  <a:ext uri="{0D108BD9-81ED-4DB2-BD59-A6C34878D82A}">
                    <a16:rowId xmlns:a16="http://schemas.microsoft.com/office/drawing/2014/main" val="10001"/>
                  </a:ext>
                </a:extLst>
              </a:tr>
              <a:tr h="485526">
                <a:tc>
                  <a:txBody>
                    <a:bodyPr/>
                    <a:lstStyle/>
                    <a:p>
                      <a:pPr>
                        <a:lnSpc>
                          <a:spcPct val="115000"/>
                        </a:lnSpc>
                        <a:spcAft>
                          <a:spcPts val="0"/>
                        </a:spcAft>
                      </a:pPr>
                      <a:r>
                        <a:rPr lang="en-GB" sz="1400" dirty="0">
                          <a:effectLst/>
                        </a:rPr>
                        <a:t>ideology</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of how the world is and should be which is shared by members of a group</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discourses, i.e., clusters of linguistic features characteristically used by the group</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85526">
                <a:tc>
                  <a:txBody>
                    <a:bodyPr/>
                    <a:lstStyle/>
                    <a:p>
                      <a:pPr>
                        <a:lnSpc>
                          <a:spcPct val="115000"/>
                        </a:lnSpc>
                        <a:spcAft>
                          <a:spcPts val="0"/>
                        </a:spcAft>
                      </a:pPr>
                      <a:r>
                        <a:rPr lang="en-GB" sz="1400" dirty="0">
                          <a:effectLst/>
                        </a:rPr>
                        <a:t>framing</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uses a packet of knowledge about an area of life (a frame) to structure another area of life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trigger words which bring a frame to mind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85526">
                <a:tc>
                  <a:txBody>
                    <a:bodyPr/>
                    <a:lstStyle/>
                    <a:p>
                      <a:pPr>
                        <a:lnSpc>
                          <a:spcPct val="115000"/>
                        </a:lnSpc>
                        <a:spcAft>
                          <a:spcPts val="0"/>
                        </a:spcAft>
                      </a:pPr>
                      <a:r>
                        <a:rPr lang="en-GB" sz="1400" dirty="0">
                          <a:effectLst/>
                        </a:rPr>
                        <a:t>metaphor (a type of framing)</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uses a frame to structure a distinct and clearly different area of life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trigger words which bring a specific and distinct frame to mind</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75769">
                <a:tc>
                  <a:txBody>
                    <a:bodyPr/>
                    <a:lstStyle/>
                    <a:p>
                      <a:pPr>
                        <a:lnSpc>
                          <a:spcPct val="115000"/>
                        </a:lnSpc>
                        <a:spcAft>
                          <a:spcPts val="0"/>
                        </a:spcAft>
                      </a:pPr>
                      <a:r>
                        <a:rPr lang="en-GB" sz="1400" dirty="0">
                          <a:effectLst/>
                        </a:rPr>
                        <a:t>evaluation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about whether an area of life is good or bad </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appraisal patterns, i.e., patterns of language which represent an area of life positively or negatively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85526">
                <a:tc>
                  <a:txBody>
                    <a:bodyPr/>
                    <a:lstStyle/>
                    <a:p>
                      <a:pPr>
                        <a:lnSpc>
                          <a:spcPct val="115000"/>
                        </a:lnSpc>
                        <a:spcAft>
                          <a:spcPts val="0"/>
                        </a:spcAft>
                      </a:pPr>
                      <a:r>
                        <a:rPr lang="en-GB" sz="1400" dirty="0">
                          <a:effectLst/>
                        </a:rPr>
                        <a:t>identity</a:t>
                      </a:r>
                      <a:endParaRPr lang="en-GB" sz="1400" dirty="0">
                        <a:effectLst/>
                        <a:latin typeface="Calibri"/>
                        <a:ea typeface="Calibri"/>
                        <a:cs typeface="Times New Roman"/>
                      </a:endParaRPr>
                    </a:p>
                  </a:txBody>
                  <a:tcPr marL="68580" marR="68580" marT="0" marB="0">
                    <a:solidFill>
                      <a:srgbClr val="FFFF00"/>
                    </a:solidFill>
                  </a:tcPr>
                </a:tc>
                <a:tc>
                  <a:txBody>
                    <a:bodyPr/>
                    <a:lstStyle/>
                    <a:p>
                      <a:pPr>
                        <a:lnSpc>
                          <a:spcPct val="115000"/>
                        </a:lnSpc>
                        <a:spcAft>
                          <a:spcPts val="0"/>
                        </a:spcAft>
                      </a:pPr>
                      <a:r>
                        <a:rPr lang="en-GB" sz="1400" dirty="0">
                          <a:effectLst/>
                        </a:rPr>
                        <a:t>a story about what it means to be a particular kind of person </a:t>
                      </a:r>
                      <a:endParaRPr lang="en-GB" sz="1400" dirty="0">
                        <a:effectLst/>
                        <a:latin typeface="Calibri"/>
                        <a:ea typeface="Calibri"/>
                        <a:cs typeface="Times New Roman"/>
                      </a:endParaRPr>
                    </a:p>
                  </a:txBody>
                  <a:tcPr marL="68580" marR="68580" marT="0" marB="0">
                    <a:solidFill>
                      <a:srgbClr val="FFFF00"/>
                    </a:solidFill>
                  </a:tcPr>
                </a:tc>
                <a:tc>
                  <a:txBody>
                    <a:bodyPr/>
                    <a:lstStyle/>
                    <a:p>
                      <a:pPr>
                        <a:lnSpc>
                          <a:spcPct val="115000"/>
                        </a:lnSpc>
                        <a:spcAft>
                          <a:spcPts val="0"/>
                        </a:spcAft>
                      </a:pPr>
                      <a:r>
                        <a:rPr lang="en-GB" sz="1400" dirty="0">
                          <a:effectLst/>
                        </a:rPr>
                        <a:t>forms of language which define the characteristics of certain kinds of people</a:t>
                      </a:r>
                      <a:endParaRPr lang="en-GB" sz="1400" dirty="0">
                        <a:effectLst/>
                        <a:latin typeface="Calibri"/>
                        <a:ea typeface="Calibri"/>
                        <a:cs typeface="Times New Roman"/>
                      </a:endParaRPr>
                    </a:p>
                  </a:txBody>
                  <a:tcPr marL="68580" marR="68580" marT="0" marB="0">
                    <a:solidFill>
                      <a:srgbClr val="FFFF00"/>
                    </a:solidFill>
                  </a:tcPr>
                </a:tc>
                <a:extLst>
                  <a:ext uri="{0D108BD9-81ED-4DB2-BD59-A6C34878D82A}">
                    <a16:rowId xmlns:a16="http://schemas.microsoft.com/office/drawing/2014/main" val="10006"/>
                  </a:ext>
                </a:extLst>
              </a:tr>
              <a:tr h="728289">
                <a:tc>
                  <a:txBody>
                    <a:bodyPr/>
                    <a:lstStyle/>
                    <a:p>
                      <a:pPr>
                        <a:lnSpc>
                          <a:spcPct val="115000"/>
                        </a:lnSpc>
                        <a:spcAft>
                          <a:spcPts val="0"/>
                        </a:spcAft>
                      </a:pPr>
                      <a:r>
                        <a:rPr lang="en-GB" sz="1400" dirty="0">
                          <a:effectLst/>
                        </a:rPr>
                        <a:t>conviction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about whether a particular description of the world is true, uncertain or false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facticity patterns, i.e., patterns of linguistic features which represent descriptions of the world as true, uncertain or false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728289">
                <a:tc>
                  <a:txBody>
                    <a:bodyPr/>
                    <a:lstStyle/>
                    <a:p>
                      <a:pPr>
                        <a:lnSpc>
                          <a:spcPct val="115000"/>
                        </a:lnSpc>
                        <a:spcAft>
                          <a:spcPts val="0"/>
                        </a:spcAft>
                      </a:pPr>
                      <a:r>
                        <a:rPr lang="en-GB" sz="1400" dirty="0">
                          <a:effectLst/>
                        </a:rPr>
                        <a:t>erasure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an area of life is unimportant or unworthy of consideration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patterns of language which fail to represent a particular area of life at all, or which background or distort it</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485526">
                <a:tc>
                  <a:txBody>
                    <a:bodyPr/>
                    <a:lstStyle/>
                    <a:p>
                      <a:pPr>
                        <a:lnSpc>
                          <a:spcPct val="115000"/>
                        </a:lnSpc>
                        <a:spcAft>
                          <a:spcPts val="0"/>
                        </a:spcAft>
                      </a:pPr>
                      <a:r>
                        <a:rPr lang="en-GB" sz="1400" dirty="0">
                          <a:effectLst/>
                        </a:rPr>
                        <a:t>salience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an area of life is important and worthy of consideration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patterns of language which give prominence to an area of life</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59849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971224" cy="914400"/>
          </a:xfrm>
        </p:spPr>
        <p:txBody>
          <a:bodyPr/>
          <a:lstStyle/>
          <a:p>
            <a:r>
              <a:rPr lang="en-GB" dirty="0"/>
              <a:t>Identities</a:t>
            </a:r>
            <a:endParaRPr lang="en-GB" sz="3200" dirty="0"/>
          </a:p>
        </p:txBody>
      </p:sp>
      <p:sp>
        <p:nvSpPr>
          <p:cNvPr id="5" name="Content Placeholder 4"/>
          <p:cNvSpPr>
            <a:spLocks noGrp="1"/>
          </p:cNvSpPr>
          <p:nvPr>
            <p:ph idx="1"/>
          </p:nvPr>
        </p:nvSpPr>
        <p:spPr/>
        <p:txBody>
          <a:bodyPr/>
          <a:lstStyle/>
          <a:p>
            <a:pPr>
              <a:lnSpc>
                <a:spcPct val="115000"/>
              </a:lnSpc>
            </a:pPr>
            <a:r>
              <a:rPr lang="en-GB" sz="2400" dirty="0">
                <a:effectLst/>
              </a:rPr>
              <a:t>stories about what it means to be a particular kind of person </a:t>
            </a:r>
            <a:endParaRPr lang="en-GB" sz="2400" dirty="0">
              <a:effectLst/>
              <a:ea typeface="Calibri"/>
              <a:cs typeface="Times New Roman"/>
            </a:endParaRPr>
          </a:p>
        </p:txBody>
      </p:sp>
    </p:spTree>
    <p:extLst>
      <p:ext uri="{BB962C8B-B14F-4D97-AF65-F5344CB8AC3E}">
        <p14:creationId xmlns:p14="http://schemas.microsoft.com/office/powerpoint/2010/main" val="49620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434571"/>
            <a:ext cx="1415772" cy="5112568"/>
          </a:xfrm>
          <a:prstGeom prst="rect">
            <a:avLst/>
          </a:prstGeom>
          <a:noFill/>
        </p:spPr>
        <p:txBody>
          <a:bodyPr vert="eaVert" wrap="square" rtlCol="0">
            <a:spAutoFit/>
          </a:bodyPr>
          <a:lstStyle/>
          <a:p>
            <a:r>
              <a:rPr lang="en-GB" sz="4000" dirty="0"/>
              <a:t>MEN’S HEALTH MAGAZINE</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137423"/>
            <a:ext cx="6660232" cy="5706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86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19" y="761144"/>
            <a:ext cx="42576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72149" y="6272704"/>
            <a:ext cx="3768416" cy="369332"/>
          </a:xfrm>
          <a:prstGeom prst="rect">
            <a:avLst/>
          </a:prstGeom>
          <a:noFill/>
        </p:spPr>
        <p:txBody>
          <a:bodyPr wrap="square" rtlCol="0">
            <a:spAutoFit/>
          </a:bodyPr>
          <a:lstStyle/>
          <a:p>
            <a:r>
              <a:rPr lang="en-GB" dirty="0"/>
              <a:t>Men’s Health (UK) cover August 2014 </a:t>
            </a:r>
          </a:p>
        </p:txBody>
      </p:sp>
      <p:sp>
        <p:nvSpPr>
          <p:cNvPr id="7" name="Rectangle 6"/>
          <p:cNvSpPr/>
          <p:nvPr/>
        </p:nvSpPr>
        <p:spPr>
          <a:xfrm>
            <a:off x="227519" y="116632"/>
            <a:ext cx="4257675"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Magazine covers are a ‘Window to the future self’ (McCracken 1993, p. 13)</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739072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716016" y="217256"/>
            <a:ext cx="4248472" cy="6381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Content Placeholder 1"/>
          <p:cNvSpPr>
            <a:spLocks noGrp="1"/>
          </p:cNvSpPr>
          <p:nvPr>
            <p:ph idx="1"/>
          </p:nvPr>
        </p:nvSpPr>
        <p:spPr>
          <a:xfrm>
            <a:off x="4716016" y="332656"/>
            <a:ext cx="4248472" cy="6309379"/>
          </a:xfrm>
        </p:spPr>
        <p:txBody>
          <a:bodyPr>
            <a:normAutofit lnSpcReduction="10000"/>
          </a:bodyPr>
          <a:lstStyle/>
          <a:p>
            <a:pPr lvl="0"/>
            <a:r>
              <a:rPr lang="en-GB" sz="2800" dirty="0">
                <a:effectLst/>
              </a:rPr>
              <a:t>BUILD BIG ARMS </a:t>
            </a:r>
            <a:r>
              <a:rPr lang="en-GB" sz="1400" dirty="0">
                <a:effectLst/>
              </a:rPr>
              <a:t>(MH4: cover).</a:t>
            </a:r>
          </a:p>
          <a:p>
            <a:pPr lvl="0"/>
            <a:r>
              <a:rPr lang="en-GB" sz="2800" dirty="0">
                <a:effectLst/>
              </a:rPr>
              <a:t>BUILD 6KG OF HARD MUSCLE </a:t>
            </a:r>
            <a:r>
              <a:rPr lang="en-GB" sz="1400" dirty="0">
                <a:effectLst/>
              </a:rPr>
              <a:t>(MH3: cover).</a:t>
            </a:r>
          </a:p>
          <a:p>
            <a:pPr lvl="0"/>
            <a:r>
              <a:rPr lang="en-GB" sz="2800" dirty="0">
                <a:effectLst/>
              </a:rPr>
              <a:t>6-PACK ABS </a:t>
            </a:r>
            <a:r>
              <a:rPr lang="en-GB" sz="1400" dirty="0">
                <a:effectLst/>
              </a:rPr>
              <a:t>(MH2: cover).</a:t>
            </a:r>
          </a:p>
          <a:p>
            <a:pPr lvl="0"/>
            <a:r>
              <a:rPr lang="en-GB" sz="2800" dirty="0">
                <a:effectLst/>
              </a:rPr>
              <a:t>20% More Muscle </a:t>
            </a:r>
            <a:r>
              <a:rPr lang="en-GB" sz="1400" dirty="0">
                <a:effectLst/>
              </a:rPr>
              <a:t>(MH2: cover).</a:t>
            </a:r>
          </a:p>
          <a:p>
            <a:pPr lvl="0"/>
            <a:r>
              <a:rPr lang="en-GB" sz="2800" dirty="0">
                <a:effectLst/>
              </a:rPr>
              <a:t>MUSCLE POWER SPEED! </a:t>
            </a:r>
            <a:r>
              <a:rPr lang="en-GB" sz="1300" dirty="0">
                <a:effectLst/>
              </a:rPr>
              <a:t>(MH3: cover).</a:t>
            </a:r>
          </a:p>
          <a:p>
            <a:pPr lvl="0"/>
            <a:r>
              <a:rPr lang="en-GB" sz="2800" dirty="0">
                <a:effectLst/>
              </a:rPr>
              <a:t>MUSCLE DOUBLED! (And Body Fat Halved) </a:t>
            </a:r>
            <a:r>
              <a:rPr lang="en-GB" sz="1300" dirty="0">
                <a:effectLst/>
              </a:rPr>
              <a:t>(MH5: cover).</a:t>
            </a:r>
          </a:p>
          <a:p>
            <a:pPr lvl="0"/>
            <a:r>
              <a:rPr lang="en-GB" sz="2800" dirty="0">
                <a:effectLst/>
              </a:rPr>
              <a:t>BUILD ARMS LIKE THIS - 6 moves to add 3in by April </a:t>
            </a:r>
            <a:r>
              <a:rPr lang="en-GB" sz="1300" dirty="0">
                <a:effectLst/>
              </a:rPr>
              <a:t>(MH1: cover).</a:t>
            </a:r>
          </a:p>
          <a:p>
            <a:pPr lvl="0"/>
            <a:r>
              <a:rPr lang="en-GB" sz="2800" dirty="0">
                <a:effectLst/>
              </a:rPr>
              <a:t>HARD ABS </a:t>
            </a:r>
            <a:r>
              <a:rPr lang="en-GB" sz="1300" dirty="0">
                <a:effectLst/>
              </a:rPr>
              <a:t>(MH6: cover).</a:t>
            </a:r>
          </a:p>
          <a:p>
            <a:pPr lvl="0"/>
            <a:r>
              <a:rPr lang="en-GB" sz="2800" dirty="0">
                <a:effectLst/>
              </a:rPr>
              <a:t>PACK ON 10KG OF MUSCLE </a:t>
            </a:r>
            <a:r>
              <a:rPr lang="en-GB" sz="1300" dirty="0">
                <a:effectLst/>
              </a:rPr>
              <a:t>(MH7: cover).</a:t>
            </a:r>
          </a:p>
          <a:p>
            <a:pPr marL="18288" indent="0">
              <a:buNone/>
            </a:pPr>
            <a:endParaRPr lang="en-GB" dirty="0"/>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19" y="761144"/>
            <a:ext cx="42576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72149" y="6272704"/>
            <a:ext cx="3768416" cy="369332"/>
          </a:xfrm>
          <a:prstGeom prst="rect">
            <a:avLst/>
          </a:prstGeom>
          <a:noFill/>
        </p:spPr>
        <p:txBody>
          <a:bodyPr wrap="square" rtlCol="0">
            <a:spAutoFit/>
          </a:bodyPr>
          <a:lstStyle/>
          <a:p>
            <a:r>
              <a:rPr lang="en-GB" dirty="0"/>
              <a:t>Men’s Health (UK) cover August 2014 </a:t>
            </a:r>
          </a:p>
        </p:txBody>
      </p:sp>
      <p:sp>
        <p:nvSpPr>
          <p:cNvPr id="7" name="Rectangle 6"/>
          <p:cNvSpPr/>
          <p:nvPr/>
        </p:nvSpPr>
        <p:spPr>
          <a:xfrm>
            <a:off x="227519" y="116632"/>
            <a:ext cx="4257675"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Magazine covers are a ‘Window to the future self’ (McCracken 1993, p. 13)</a:t>
            </a:r>
          </a:p>
        </p:txBody>
      </p:sp>
    </p:spTree>
    <p:extLst>
      <p:ext uri="{BB962C8B-B14F-4D97-AF65-F5344CB8AC3E}">
        <p14:creationId xmlns:p14="http://schemas.microsoft.com/office/powerpoint/2010/main" val="222098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27208" y="260648"/>
            <a:ext cx="6336704"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Content Placeholder 1"/>
          <p:cNvSpPr>
            <a:spLocks noGrp="1"/>
          </p:cNvSpPr>
          <p:nvPr>
            <p:ph idx="1"/>
          </p:nvPr>
        </p:nvSpPr>
        <p:spPr>
          <a:xfrm>
            <a:off x="2047560" y="426459"/>
            <a:ext cx="6096000" cy="3002541"/>
          </a:xfrm>
        </p:spPr>
        <p:txBody>
          <a:bodyPr>
            <a:normAutofit fontScale="85000" lnSpcReduction="10000"/>
          </a:bodyPr>
          <a:lstStyle/>
          <a:p>
            <a:endParaRPr lang="en-GB" sz="2800" dirty="0">
              <a:effectLst/>
            </a:endParaRPr>
          </a:p>
          <a:p>
            <a:pPr lvl="0"/>
            <a:r>
              <a:rPr lang="en-GB" sz="2800" dirty="0">
                <a:effectLst/>
              </a:rPr>
              <a:t>I eat a lot of meat. I’m not boasting…</a:t>
            </a:r>
            <a:r>
              <a:rPr lang="en-GB" sz="2800" i="1" dirty="0">
                <a:effectLst/>
              </a:rPr>
              <a:t> </a:t>
            </a:r>
            <a:r>
              <a:rPr lang="en-GB" sz="2800" dirty="0">
                <a:effectLst/>
              </a:rPr>
              <a:t>I need the protein for muscular growth…I eat animal protein at every meal (MH7:137).</a:t>
            </a:r>
          </a:p>
          <a:p>
            <a:r>
              <a:rPr lang="en-GB" sz="2800" dirty="0">
                <a:effectLst/>
              </a:rPr>
              <a:t>Sweet science of beefing up. Steak is a reliable weapon in the battle to bulk up, with protein and </a:t>
            </a:r>
            <a:r>
              <a:rPr lang="en-GB" sz="2800" dirty="0" err="1">
                <a:effectLst/>
              </a:rPr>
              <a:t>creatine</a:t>
            </a:r>
            <a:r>
              <a:rPr lang="en-GB" sz="2800" dirty="0">
                <a:effectLst/>
              </a:rPr>
              <a:t> arming your muscular growth when training (MH4:114).</a:t>
            </a:r>
          </a:p>
        </p:txBody>
      </p:sp>
      <p:sp>
        <p:nvSpPr>
          <p:cNvPr id="4" name="TextBox 3"/>
          <p:cNvSpPr txBox="1"/>
          <p:nvPr/>
        </p:nvSpPr>
        <p:spPr>
          <a:xfrm>
            <a:off x="323528" y="692696"/>
            <a:ext cx="1415772" cy="5112568"/>
          </a:xfrm>
          <a:prstGeom prst="rect">
            <a:avLst/>
          </a:prstGeom>
          <a:noFill/>
        </p:spPr>
        <p:txBody>
          <a:bodyPr vert="eaVert" wrap="square" rtlCol="0">
            <a:spAutoFit/>
          </a:bodyPr>
          <a:lstStyle/>
          <a:p>
            <a:r>
              <a:rPr lang="en-GB" sz="4000" dirty="0"/>
              <a:t>MEN’S HEALTH MAGAZINE</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848" y="4221088"/>
            <a:ext cx="6315064" cy="2583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4847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descr="http://www171.lunapic.com/editor/p-trans.php?preview=1&amp;fuzz=5&amp;x=463&amp;y=401&amp;rand=190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GB">
              <a:solidFill>
                <a:prstClr val="white"/>
              </a:solidFill>
              <a:latin typeface="Calibri"/>
            </a:endParaRPr>
          </a:p>
        </p:txBody>
      </p:sp>
      <p:sp>
        <p:nvSpPr>
          <p:cNvPr id="6" name="Content Placeholder 7"/>
          <p:cNvSpPr txBox="1">
            <a:spLocks/>
          </p:cNvSpPr>
          <p:nvPr/>
        </p:nvSpPr>
        <p:spPr>
          <a:xfrm>
            <a:off x="246419" y="3403226"/>
            <a:ext cx="3672408"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2000" cap="small" dirty="0">
                <a:solidFill>
                  <a:prstClr val="white"/>
                </a:solidFill>
              </a:rPr>
              <a:t>the ideal man has huge muscles</a:t>
            </a:r>
          </a:p>
          <a:p>
            <a:pPr marL="18288" indent="0" algn="ctr" fontAlgn="auto">
              <a:buFont typeface="Wingdings" pitchFamily="2" charset="2"/>
              <a:buNone/>
            </a:pPr>
            <a:r>
              <a:rPr lang="en-GB" sz="2000" cap="small" dirty="0">
                <a:solidFill>
                  <a:prstClr val="white"/>
                </a:solidFill>
              </a:rPr>
              <a:t>the ideal man eats lots of meat</a:t>
            </a:r>
          </a:p>
        </p:txBody>
      </p:sp>
      <p:sp>
        <p:nvSpPr>
          <p:cNvPr id="15" name="Content Placeholder 7"/>
          <p:cNvSpPr txBox="1">
            <a:spLocks/>
          </p:cNvSpPr>
          <p:nvPr/>
        </p:nvSpPr>
        <p:spPr>
          <a:xfrm>
            <a:off x="330498" y="1007837"/>
            <a:ext cx="3336305" cy="556385"/>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Identities</a:t>
            </a:r>
            <a:endParaRPr lang="en-GB" b="1" dirty="0">
              <a:solidFill>
                <a:srgbClr val="FFC000"/>
              </a:solidFill>
            </a:endParaRPr>
          </a:p>
        </p:txBody>
      </p:sp>
      <p:sp>
        <p:nvSpPr>
          <p:cNvPr id="16" name="Content Placeholder 7"/>
          <p:cNvSpPr txBox="1">
            <a:spLocks/>
          </p:cNvSpPr>
          <p:nvPr/>
        </p:nvSpPr>
        <p:spPr>
          <a:xfrm>
            <a:off x="4128561" y="90693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Language and Images</a:t>
            </a:r>
          </a:p>
        </p:txBody>
      </p:sp>
      <p:sp>
        <p:nvSpPr>
          <p:cNvPr id="19" name="Content Placeholder 7"/>
          <p:cNvSpPr txBox="1">
            <a:spLocks/>
          </p:cNvSpPr>
          <p:nvPr/>
        </p:nvSpPr>
        <p:spPr>
          <a:xfrm>
            <a:off x="6738492" y="916249"/>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Impact</a:t>
            </a:r>
          </a:p>
        </p:txBody>
      </p:sp>
      <p:sp>
        <p:nvSpPr>
          <p:cNvPr id="25" name="Content Placeholder 7"/>
          <p:cNvSpPr txBox="1">
            <a:spLocks/>
          </p:cNvSpPr>
          <p:nvPr/>
        </p:nvSpPr>
        <p:spPr>
          <a:xfrm>
            <a:off x="11654" y="7937"/>
            <a:ext cx="9132346" cy="556385"/>
          </a:xfrm>
          <a:prstGeom prst="rect">
            <a:avLst/>
          </a:prstGeom>
          <a:solidFill>
            <a:schemeClr val="tx2">
              <a:lumMod val="50000"/>
              <a:alpha val="71000"/>
            </a:schemeClr>
          </a:solidFill>
        </p:spPr>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fontAlgn="auto">
              <a:buFont typeface="Wingdings" pitchFamily="2" charset="2"/>
              <a:buNone/>
            </a:pPr>
            <a:r>
              <a:rPr lang="en-GB" sz="1600" b="1" dirty="0">
                <a:solidFill>
                  <a:srgbClr val="6CFC24"/>
                </a:solidFill>
              </a:rPr>
              <a:t>Stories influence how we:</a:t>
            </a:r>
          </a:p>
          <a:p>
            <a:pPr marL="18288" indent="0" fontAlgn="auto">
              <a:buFont typeface="Wingdings" pitchFamily="2" charset="2"/>
              <a:buNone/>
            </a:pPr>
            <a:r>
              <a:rPr lang="en-GB" sz="1600" b="1" dirty="0">
                <a:solidFill>
                  <a:srgbClr val="6CFC24"/>
                </a:solidFill>
              </a:rPr>
              <a:t>	                   THINK			          TALK		and	       ACT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7191" y="1729596"/>
            <a:ext cx="1594561" cy="154495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007" y="4293096"/>
            <a:ext cx="3656820" cy="13040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7739" y="2133505"/>
            <a:ext cx="2282086" cy="2282086"/>
          </a:xfrm>
          <a:prstGeom prst="rect">
            <a:avLst/>
          </a:prstGeom>
        </p:spPr>
      </p:pic>
      <p:pic>
        <p:nvPicPr>
          <p:cNvPr id="409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2704" y="1844824"/>
            <a:ext cx="1842726" cy="2570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4464" y="4149080"/>
            <a:ext cx="2471601" cy="2061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2354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7704" y="1340768"/>
            <a:ext cx="6336704"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2123728" y="1434571"/>
            <a:ext cx="6096000" cy="3657599"/>
          </a:xfrm>
        </p:spPr>
        <p:txBody>
          <a:bodyPr/>
          <a:lstStyle/>
          <a:p>
            <a:pPr marL="18288" lvl="0" indent="0">
              <a:buNone/>
            </a:pPr>
            <a:r>
              <a:rPr lang="en-GB" sz="2800" cap="small" dirty="0">
                <a:effectLst/>
              </a:rPr>
              <a:t>use explosive power like a </a:t>
            </a:r>
            <a:r>
              <a:rPr lang="en-GB" sz="2800" cap="small" dirty="0" err="1">
                <a:effectLst/>
              </a:rPr>
              <a:t>norman</a:t>
            </a:r>
            <a:r>
              <a:rPr lang="en-GB" sz="2800" cap="small" dirty="0">
                <a:effectLst/>
              </a:rPr>
              <a:t> knight</a:t>
            </a:r>
            <a:r>
              <a:rPr lang="en-GB" sz="2800" dirty="0">
                <a:effectLst/>
              </a:rPr>
              <a:t>…Norman knights used the high protein content of their meat to build the explosive power required for successful Saxon smashing (MH7:30).</a:t>
            </a:r>
          </a:p>
          <a:p>
            <a:pPr marL="18288" indent="0">
              <a:buNone/>
            </a:pPr>
            <a:endParaRPr lang="en-GB" dirty="0"/>
          </a:p>
        </p:txBody>
      </p:sp>
      <p:sp>
        <p:nvSpPr>
          <p:cNvPr id="4" name="TextBox 3"/>
          <p:cNvSpPr txBox="1"/>
          <p:nvPr/>
        </p:nvSpPr>
        <p:spPr>
          <a:xfrm>
            <a:off x="323528" y="1434571"/>
            <a:ext cx="1415772" cy="5112568"/>
          </a:xfrm>
          <a:prstGeom prst="rect">
            <a:avLst/>
          </a:prstGeom>
          <a:noFill/>
        </p:spPr>
        <p:txBody>
          <a:bodyPr vert="eaVert" wrap="square" rtlCol="0">
            <a:spAutoFit/>
          </a:bodyPr>
          <a:lstStyle/>
          <a:p>
            <a:r>
              <a:rPr lang="en-GB" sz="4000" dirty="0"/>
              <a:t>MEN’S HEALTH MAGAZINE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0648"/>
            <a:ext cx="4657725"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765" y="5578003"/>
            <a:ext cx="390525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5373216"/>
            <a:ext cx="3286125"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7848" y="570210"/>
            <a:ext cx="3457575"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1495" y="6309014"/>
            <a:ext cx="447675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156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55776" y="2132856"/>
            <a:ext cx="4752528" cy="3657599"/>
          </a:xfrm>
        </p:spPr>
        <p:txBody>
          <a:bodyPr/>
          <a:lstStyle/>
          <a:p>
            <a:pPr marL="18288" indent="0">
              <a:buNone/>
            </a:pPr>
            <a:r>
              <a:rPr lang="en-GB" b="1" dirty="0">
                <a:solidFill>
                  <a:schemeClr val="tx2">
                    <a:lumMod val="90000"/>
                  </a:schemeClr>
                </a:solidFill>
                <a:effectLst/>
              </a:rPr>
              <a:t>working out on his own to gain</a:t>
            </a:r>
          </a:p>
          <a:p>
            <a:pPr marL="18288" indent="0">
              <a:buNone/>
            </a:pPr>
            <a:r>
              <a:rPr lang="en-GB" dirty="0">
                <a:effectLst/>
              </a:rPr>
              <a:t>power, status, muscle, performance</a:t>
            </a:r>
          </a:p>
          <a:p>
            <a:pPr marL="18288" indent="0">
              <a:buNone/>
            </a:pPr>
            <a:r>
              <a:rPr lang="en-GB" b="1" dirty="0">
                <a:solidFill>
                  <a:schemeClr val="tx2">
                    <a:lumMod val="90000"/>
                  </a:schemeClr>
                </a:solidFill>
                <a:effectLst/>
              </a:rPr>
              <a:t>not</a:t>
            </a:r>
          </a:p>
          <a:p>
            <a:pPr marL="18288" indent="0">
              <a:buNone/>
            </a:pPr>
            <a:r>
              <a:rPr lang="en-GB" dirty="0"/>
              <a:t>actions which benefit the world</a:t>
            </a:r>
          </a:p>
        </p:txBody>
      </p:sp>
      <p:sp>
        <p:nvSpPr>
          <p:cNvPr id="4" name="Content Placeholder 7"/>
          <p:cNvSpPr txBox="1">
            <a:spLocks/>
          </p:cNvSpPr>
          <p:nvPr/>
        </p:nvSpPr>
        <p:spPr>
          <a:xfrm>
            <a:off x="2627784" y="1628800"/>
            <a:ext cx="3672408"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2400" cap="small" dirty="0">
                <a:solidFill>
                  <a:prstClr val="white"/>
                </a:solidFill>
              </a:rPr>
              <a:t>the ideal man is competitive</a:t>
            </a:r>
          </a:p>
        </p:txBody>
      </p:sp>
    </p:spTree>
    <p:extLst>
      <p:ext uri="{BB962C8B-B14F-4D97-AF65-F5344CB8AC3E}">
        <p14:creationId xmlns:p14="http://schemas.microsoft.com/office/powerpoint/2010/main" val="1904979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54164" y="2348880"/>
            <a:ext cx="6336704"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1674516" y="2507705"/>
            <a:ext cx="6096000" cy="3657599"/>
          </a:xfrm>
        </p:spPr>
        <p:txBody>
          <a:bodyPr/>
          <a:lstStyle/>
          <a:p>
            <a:pPr marL="18288" lvl="0" indent="0">
              <a:buNone/>
            </a:pPr>
            <a:r>
              <a:rPr lang="en-GB" sz="2800" dirty="0">
                <a:effectLst/>
              </a:rPr>
              <a:t>bulk up, slim down…with sex…The coregasm: lie back and think of muscle… (MH3:77) </a:t>
            </a:r>
          </a:p>
          <a:p>
            <a:pPr marL="18288" lvl="0" indent="0">
              <a:buNone/>
            </a:pPr>
            <a:r>
              <a:rPr lang="en-GB" sz="2800" dirty="0">
                <a:effectLst/>
              </a:rPr>
              <a:t>The dirty weekend that burns 10,000 calories’ (MH4: cover).</a:t>
            </a:r>
            <a:endParaRPr lang="en-GB" dirty="0"/>
          </a:p>
        </p:txBody>
      </p:sp>
      <p:sp>
        <p:nvSpPr>
          <p:cNvPr id="4" name="TextBox 3"/>
          <p:cNvSpPr txBox="1"/>
          <p:nvPr/>
        </p:nvSpPr>
        <p:spPr>
          <a:xfrm>
            <a:off x="107504" y="2852936"/>
            <a:ext cx="1415772" cy="3636869"/>
          </a:xfrm>
          <a:prstGeom prst="rect">
            <a:avLst/>
          </a:prstGeom>
          <a:noFill/>
        </p:spPr>
        <p:txBody>
          <a:bodyPr vert="eaVert" wrap="square" rtlCol="0">
            <a:spAutoFit/>
          </a:bodyPr>
          <a:lstStyle/>
          <a:p>
            <a:r>
              <a:rPr lang="en-GB" sz="4000" dirty="0"/>
              <a:t>MEN’S HEALTH MAGAZINE</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2532" y="1628800"/>
            <a:ext cx="12065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ontent Placeholder 1"/>
          <p:cNvSpPr txBox="1">
            <a:spLocks/>
          </p:cNvSpPr>
          <p:nvPr/>
        </p:nvSpPr>
        <p:spPr>
          <a:xfrm>
            <a:off x="1522172" y="132680"/>
            <a:ext cx="6048672" cy="1828799"/>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GB" b="1" dirty="0">
                <a:solidFill>
                  <a:schemeClr val="tx2">
                    <a:lumMod val="90000"/>
                  </a:schemeClr>
                </a:solidFill>
                <a:effectLst/>
              </a:rPr>
              <a:t>The one exception, where men are portrayed as connecting with others is:</a:t>
            </a:r>
          </a:p>
          <a:p>
            <a:pPr marL="18288" indent="0">
              <a:buFont typeface="Wingdings" pitchFamily="2" charset="2"/>
              <a:buNone/>
            </a:pPr>
            <a:r>
              <a:rPr lang="en-GB" b="1" dirty="0">
                <a:effectLst/>
              </a:rPr>
              <a:t>SEX</a:t>
            </a:r>
          </a:p>
        </p:txBody>
      </p:sp>
    </p:spTree>
    <p:extLst>
      <p:ext uri="{BB962C8B-B14F-4D97-AF65-F5344CB8AC3E}">
        <p14:creationId xmlns:p14="http://schemas.microsoft.com/office/powerpoint/2010/main" val="78619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971224" cy="914400"/>
          </a:xfrm>
        </p:spPr>
        <p:txBody>
          <a:bodyPr/>
          <a:lstStyle/>
          <a:p>
            <a:r>
              <a:rPr lang="en-GB" dirty="0"/>
              <a:t>Ecological Identities</a:t>
            </a:r>
            <a:endParaRPr lang="en-GB" sz="3200" dirty="0"/>
          </a:p>
        </p:txBody>
      </p:sp>
      <p:sp>
        <p:nvSpPr>
          <p:cNvPr id="5" name="Content Placeholder 4"/>
          <p:cNvSpPr>
            <a:spLocks noGrp="1"/>
          </p:cNvSpPr>
          <p:nvPr>
            <p:ph idx="1"/>
          </p:nvPr>
        </p:nvSpPr>
        <p:spPr/>
        <p:txBody>
          <a:bodyPr/>
          <a:lstStyle/>
          <a:p>
            <a:pPr>
              <a:lnSpc>
                <a:spcPct val="115000"/>
              </a:lnSpc>
            </a:pPr>
            <a:r>
              <a:rPr lang="en-GB" sz="2400" dirty="0">
                <a:effectLst/>
              </a:rPr>
              <a:t>Identities where humans are considered to be part of a group which includes non-humans</a:t>
            </a:r>
            <a:endParaRPr lang="en-GB" sz="2400" dirty="0">
              <a:effectLst/>
              <a:ea typeface="Calibri"/>
              <a:cs typeface="Times New Roman"/>
            </a:endParaRPr>
          </a:p>
        </p:txBody>
      </p:sp>
    </p:spTree>
    <p:extLst>
      <p:ext uri="{BB962C8B-B14F-4D97-AF65-F5344CB8AC3E}">
        <p14:creationId xmlns:p14="http://schemas.microsoft.com/office/powerpoint/2010/main" val="2474756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5" y="0"/>
            <a:ext cx="912600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097691" y="4257557"/>
            <a:ext cx="7722781" cy="2376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1259632" y="4300407"/>
            <a:ext cx="7344816" cy="2290564"/>
          </a:xfrm>
        </p:spPr>
        <p:txBody>
          <a:bodyPr/>
          <a:lstStyle/>
          <a:p>
            <a:pPr marL="18288" lvl="0" indent="0">
              <a:buNone/>
            </a:pPr>
            <a:r>
              <a:rPr lang="en-GB" sz="2800" dirty="0">
                <a:effectLst/>
              </a:rPr>
              <a:t>We abuse land because we regard it as a </a:t>
            </a:r>
            <a:r>
              <a:rPr lang="en-GB" sz="2800" b="1" dirty="0">
                <a:effectLst/>
              </a:rPr>
              <a:t>commodity</a:t>
            </a:r>
            <a:r>
              <a:rPr lang="en-GB" sz="2800" dirty="0">
                <a:effectLst/>
              </a:rPr>
              <a:t>. When we see land as a </a:t>
            </a:r>
            <a:r>
              <a:rPr lang="en-GB" sz="2800" b="1" dirty="0">
                <a:effectLst/>
              </a:rPr>
              <a:t>community</a:t>
            </a:r>
            <a:r>
              <a:rPr lang="en-GB" sz="2800" dirty="0">
                <a:effectLst/>
              </a:rPr>
              <a:t> to which we belong we may begin to use it with love and respect.</a:t>
            </a:r>
            <a:endParaRPr lang="en-GB" dirty="0"/>
          </a:p>
        </p:txBody>
      </p:sp>
      <p:sp>
        <p:nvSpPr>
          <p:cNvPr id="4" name="TextBox 3"/>
          <p:cNvSpPr txBox="1"/>
          <p:nvPr/>
        </p:nvSpPr>
        <p:spPr>
          <a:xfrm>
            <a:off x="215820" y="3241862"/>
            <a:ext cx="800219" cy="3636869"/>
          </a:xfrm>
          <a:prstGeom prst="rect">
            <a:avLst/>
          </a:prstGeom>
          <a:noFill/>
        </p:spPr>
        <p:txBody>
          <a:bodyPr vert="eaVert" wrap="square" rtlCol="0">
            <a:spAutoFit/>
          </a:bodyPr>
          <a:lstStyle/>
          <a:p>
            <a:r>
              <a:rPr lang="en-GB" sz="4000" dirty="0"/>
              <a:t>ALDO LEOPOLD</a:t>
            </a:r>
          </a:p>
        </p:txBody>
      </p:sp>
      <p:sp>
        <p:nvSpPr>
          <p:cNvPr id="9" name="Oval Callout 8"/>
          <p:cNvSpPr/>
          <p:nvPr/>
        </p:nvSpPr>
        <p:spPr>
          <a:xfrm>
            <a:off x="5868144" y="3557962"/>
            <a:ext cx="1944216" cy="432048"/>
          </a:xfrm>
          <a:prstGeom prst="wedgeEllipseCallout">
            <a:avLst>
              <a:gd name="adj1" fmla="val 47081"/>
              <a:gd name="adj2" fmla="val 2953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Re-framing</a:t>
            </a:r>
          </a:p>
        </p:txBody>
      </p:sp>
    </p:spTree>
    <p:extLst>
      <p:ext uri="{BB962C8B-B14F-4D97-AF65-F5344CB8AC3E}">
        <p14:creationId xmlns:p14="http://schemas.microsoft.com/office/powerpoint/2010/main" val="193567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6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12644" y="5085183"/>
            <a:ext cx="7407828" cy="1638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1523999" y="4653136"/>
            <a:ext cx="7296473" cy="2230008"/>
          </a:xfrm>
        </p:spPr>
        <p:txBody>
          <a:bodyPr/>
          <a:lstStyle/>
          <a:p>
            <a:pPr marL="18288" lvl="0" indent="0">
              <a:buNone/>
            </a:pPr>
            <a:r>
              <a:rPr lang="en-GB" sz="2800" dirty="0">
                <a:effectLst/>
              </a:rPr>
              <a:t>Together, in spite of </a:t>
            </a:r>
            <a:r>
              <a:rPr lang="en-GB" sz="2800" b="1" dirty="0">
                <a:effectLst/>
              </a:rPr>
              <a:t>our</a:t>
            </a:r>
            <a:r>
              <a:rPr lang="en-GB" sz="2800" dirty="0">
                <a:effectLst/>
              </a:rPr>
              <a:t> obvious differences, </a:t>
            </a:r>
            <a:r>
              <a:rPr lang="en-GB" sz="2800" b="1" dirty="0">
                <a:effectLst/>
              </a:rPr>
              <a:t>we</a:t>
            </a:r>
            <a:r>
              <a:rPr lang="en-GB" sz="2800" dirty="0">
                <a:effectLst/>
              </a:rPr>
              <a:t> were as bound as any two creatures on earth by something only too measurable – life itself </a:t>
            </a:r>
          </a:p>
        </p:txBody>
      </p:sp>
      <p:sp>
        <p:nvSpPr>
          <p:cNvPr id="4" name="TextBox 3"/>
          <p:cNvSpPr txBox="1"/>
          <p:nvPr/>
        </p:nvSpPr>
        <p:spPr>
          <a:xfrm>
            <a:off x="591906" y="2144927"/>
            <a:ext cx="800219" cy="4572973"/>
          </a:xfrm>
          <a:prstGeom prst="rect">
            <a:avLst/>
          </a:prstGeom>
          <a:noFill/>
        </p:spPr>
        <p:txBody>
          <a:bodyPr vert="eaVert" wrap="square" rtlCol="0">
            <a:spAutoFit/>
          </a:bodyPr>
          <a:lstStyle/>
          <a:p>
            <a:r>
              <a:rPr lang="en-GB" sz="4000" dirty="0"/>
              <a:t>ESTER WOOLFENSON</a:t>
            </a:r>
          </a:p>
        </p:txBody>
      </p:sp>
      <p:sp>
        <p:nvSpPr>
          <p:cNvPr id="10" name="Oval Callout 9"/>
          <p:cNvSpPr/>
          <p:nvPr/>
        </p:nvSpPr>
        <p:spPr>
          <a:xfrm>
            <a:off x="6638424" y="3645024"/>
            <a:ext cx="1944216" cy="432048"/>
          </a:xfrm>
          <a:prstGeom prst="wedgeEllipseCallout">
            <a:avLst>
              <a:gd name="adj1" fmla="val 33911"/>
              <a:gd name="adj2" fmla="val 3037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Pronoun use</a:t>
            </a:r>
          </a:p>
        </p:txBody>
      </p:sp>
      <p:sp>
        <p:nvSpPr>
          <p:cNvPr id="3" name="Oval Callout 2"/>
          <p:cNvSpPr/>
          <p:nvPr/>
        </p:nvSpPr>
        <p:spPr>
          <a:xfrm>
            <a:off x="6639600" y="3645024"/>
            <a:ext cx="1944216" cy="432048"/>
          </a:xfrm>
          <a:prstGeom prst="wedgeEllipseCallout">
            <a:avLst>
              <a:gd name="adj1" fmla="val -138225"/>
              <a:gd name="adj2" fmla="val 3080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Pronoun use</a:t>
            </a:r>
          </a:p>
        </p:txBody>
      </p:sp>
    </p:spTree>
    <p:extLst>
      <p:ext uri="{BB962C8B-B14F-4D97-AF65-F5344CB8AC3E}">
        <p14:creationId xmlns:p14="http://schemas.microsoft.com/office/powerpoint/2010/main" val="1505941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12644" y="3358419"/>
            <a:ext cx="7407828" cy="18544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1537751" y="3212976"/>
            <a:ext cx="7296473" cy="2230008"/>
          </a:xfrm>
        </p:spPr>
        <p:txBody>
          <a:bodyPr/>
          <a:lstStyle/>
          <a:p>
            <a:pPr marL="18288" lvl="0" indent="0">
              <a:buNone/>
            </a:pPr>
            <a:r>
              <a:rPr lang="en-GB" sz="2800" dirty="0">
                <a:effectLst/>
              </a:rPr>
              <a:t>Two big seals…slipped into the water, rolled onto their backs, and sculled past the mouth of the gulch, gazing at me. They both dived…For ten seconds or so </a:t>
            </a:r>
            <a:r>
              <a:rPr lang="en-GB" sz="2800" b="1" dirty="0">
                <a:effectLst/>
              </a:rPr>
              <a:t>we stared </a:t>
            </a:r>
            <a:r>
              <a:rPr lang="en-GB" sz="2800" dirty="0">
                <a:effectLst/>
              </a:rPr>
              <a:t>at </a:t>
            </a:r>
            <a:r>
              <a:rPr lang="en-GB" sz="2800" b="1" dirty="0">
                <a:effectLst/>
              </a:rPr>
              <a:t>each other</a:t>
            </a:r>
            <a:r>
              <a:rPr lang="en-GB" sz="2800" dirty="0">
                <a:effectLst/>
              </a:rPr>
              <a:t>.</a:t>
            </a:r>
          </a:p>
        </p:txBody>
      </p:sp>
      <p:sp>
        <p:nvSpPr>
          <p:cNvPr id="4" name="TextBox 3"/>
          <p:cNvSpPr txBox="1"/>
          <p:nvPr/>
        </p:nvSpPr>
        <p:spPr>
          <a:xfrm>
            <a:off x="556578" y="1836785"/>
            <a:ext cx="800219" cy="4896544"/>
          </a:xfrm>
          <a:prstGeom prst="rect">
            <a:avLst/>
          </a:prstGeom>
          <a:noFill/>
        </p:spPr>
        <p:txBody>
          <a:bodyPr vert="eaVert" wrap="square" rtlCol="0">
            <a:spAutoFit/>
          </a:bodyPr>
          <a:lstStyle/>
          <a:p>
            <a:r>
              <a:rPr lang="en-GB" sz="4000" dirty="0"/>
              <a:t>ROBERT MACFARLANE</a:t>
            </a:r>
          </a:p>
        </p:txBody>
      </p:sp>
      <p:sp>
        <p:nvSpPr>
          <p:cNvPr id="9" name="Oval Callout 8"/>
          <p:cNvSpPr/>
          <p:nvPr/>
        </p:nvSpPr>
        <p:spPr>
          <a:xfrm>
            <a:off x="1379605" y="5805263"/>
            <a:ext cx="2400307" cy="928645"/>
          </a:xfrm>
          <a:prstGeom prst="wedgeEllipseCallout">
            <a:avLst>
              <a:gd name="adj1" fmla="val 52060"/>
              <a:gd name="adj2" fmla="val -1224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Shared role as </a:t>
            </a:r>
            <a:r>
              <a:rPr lang="en-GB" dirty="0" err="1"/>
              <a:t>senser</a:t>
            </a:r>
            <a:r>
              <a:rPr lang="en-GB" dirty="0"/>
              <a:t> of same mental process</a:t>
            </a:r>
          </a:p>
        </p:txBody>
      </p:sp>
      <p:sp>
        <p:nvSpPr>
          <p:cNvPr id="11" name="Oval Callout 10"/>
          <p:cNvSpPr/>
          <p:nvPr/>
        </p:nvSpPr>
        <p:spPr>
          <a:xfrm>
            <a:off x="6625945" y="5661248"/>
            <a:ext cx="2400307" cy="928645"/>
          </a:xfrm>
          <a:prstGeom prst="wedgeEllipseCallout">
            <a:avLst>
              <a:gd name="adj1" fmla="val -64131"/>
              <a:gd name="adj2" fmla="val -106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Reciprocal pronoun</a:t>
            </a:r>
          </a:p>
        </p:txBody>
      </p:sp>
    </p:spTree>
    <p:extLst>
      <p:ext uri="{BB962C8B-B14F-4D97-AF65-F5344CB8AC3E}">
        <p14:creationId xmlns:p14="http://schemas.microsoft.com/office/powerpoint/2010/main" val="282272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72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120128" y="44624"/>
            <a:ext cx="2880320" cy="792088"/>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EXAMPLE</a:t>
            </a:r>
          </a:p>
        </p:txBody>
      </p:sp>
      <p:sp>
        <p:nvSpPr>
          <p:cNvPr id="7" name="Rectangle 6"/>
          <p:cNvSpPr/>
          <p:nvPr/>
        </p:nvSpPr>
        <p:spPr>
          <a:xfrm>
            <a:off x="3995936" y="980728"/>
            <a:ext cx="4896544" cy="460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4139952" y="404664"/>
            <a:ext cx="4536504" cy="6120680"/>
          </a:xfrm>
        </p:spPr>
        <p:txBody>
          <a:bodyPr>
            <a:normAutofit/>
          </a:bodyPr>
          <a:lstStyle/>
          <a:p>
            <a:pPr marL="18288" lvl="0" indent="0" algn="ctr">
              <a:buNone/>
            </a:pPr>
            <a:r>
              <a:rPr lang="en-GB" b="1" dirty="0">
                <a:effectLst/>
              </a:rPr>
              <a:t>SUSTAINABLE GUIDE TO SURFING</a:t>
            </a:r>
          </a:p>
          <a:p>
            <a:pPr marL="18288" lvl="0" indent="0" algn="ctr">
              <a:buNone/>
            </a:pPr>
            <a:r>
              <a:rPr lang="en-GB" b="1" dirty="0">
                <a:effectLst/>
              </a:rPr>
              <a:t> </a:t>
            </a:r>
          </a:p>
          <a:p>
            <a:pPr lvl="0"/>
            <a:r>
              <a:rPr lang="en-GB" dirty="0">
                <a:effectLst/>
              </a:rPr>
              <a:t>As surfers, we are interested in being able to continue to surf, and for our children and grandchildren to be able to surf (p.8).</a:t>
            </a:r>
          </a:p>
          <a:p>
            <a:pPr lvl="0"/>
            <a:r>
              <a:rPr lang="en-GB" dirty="0">
                <a:effectLst/>
              </a:rPr>
              <a:t>surfers…were already living closer to nature (p.3).</a:t>
            </a:r>
          </a:p>
          <a:p>
            <a:pPr lvl="0"/>
            <a:r>
              <a:rPr lang="en-GB" dirty="0">
                <a:effectLst/>
              </a:rPr>
              <a:t>as surfers we are sensitised incrementally to the environment around us and the damage done to it (p.6).</a:t>
            </a:r>
          </a:p>
          <a:p>
            <a:endParaRPr lang="en-GB" dirty="0"/>
          </a:p>
        </p:txBody>
      </p:sp>
      <p:sp>
        <p:nvSpPr>
          <p:cNvPr id="8" name="TextBox 7"/>
          <p:cNvSpPr txBox="1"/>
          <p:nvPr/>
        </p:nvSpPr>
        <p:spPr>
          <a:xfrm>
            <a:off x="3195717" y="468697"/>
            <a:ext cx="800219" cy="6202419"/>
          </a:xfrm>
          <a:prstGeom prst="rect">
            <a:avLst/>
          </a:prstGeom>
          <a:noFill/>
        </p:spPr>
        <p:txBody>
          <a:bodyPr vert="eaVert" wrap="square" rtlCol="0">
            <a:spAutoFit/>
          </a:bodyPr>
          <a:lstStyle/>
          <a:p>
            <a:r>
              <a:rPr lang="en-GB" sz="4000" dirty="0"/>
              <a:t>SURFERS AGAINST SEWAGE</a:t>
            </a:r>
          </a:p>
        </p:txBody>
      </p:sp>
    </p:spTree>
    <p:extLst>
      <p:ext uri="{BB962C8B-B14F-4D97-AF65-F5344CB8AC3E}">
        <p14:creationId xmlns:p14="http://schemas.microsoft.com/office/powerpoint/2010/main" val="3756220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800" y="2852936"/>
            <a:ext cx="3866768" cy="914400"/>
          </a:xfrm>
        </p:spPr>
        <p:txBody>
          <a:bodyPr/>
          <a:lstStyle/>
          <a:p>
            <a:r>
              <a:rPr lang="en-GB" dirty="0"/>
              <a:t>End of Part 6</a:t>
            </a:r>
          </a:p>
        </p:txBody>
      </p:sp>
    </p:spTree>
    <p:extLst>
      <p:ext uri="{BB962C8B-B14F-4D97-AF65-F5344CB8AC3E}">
        <p14:creationId xmlns:p14="http://schemas.microsoft.com/office/powerpoint/2010/main" val="248843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685801"/>
            <a:ext cx="4248472" cy="5191471"/>
          </a:xfrm>
        </p:spPr>
        <p:txBody>
          <a:bodyPr>
            <a:normAutofit/>
          </a:bodyPr>
          <a:lstStyle/>
          <a:p>
            <a:pPr marL="18288" indent="0">
              <a:buNone/>
            </a:pPr>
            <a:r>
              <a:rPr lang="en-GB" sz="2800" b="1" dirty="0">
                <a:latin typeface="Arial" panose="020B0604020202020204" pitchFamily="34" charset="0"/>
                <a:cs typeface="Arial" panose="020B0604020202020204" pitchFamily="34" charset="0"/>
              </a:rPr>
              <a:t>BASED ON</a:t>
            </a:r>
          </a:p>
          <a:p>
            <a:pPr marL="18288" indent="0" algn="ctr">
              <a:buNone/>
            </a:pPr>
            <a:endParaRPr lang="en-GB" b="1" dirty="0">
              <a:latin typeface="Arial" panose="020B0604020202020204" pitchFamily="34" charset="0"/>
              <a:cs typeface="Arial" panose="020B0604020202020204" pitchFamily="34" charset="0"/>
            </a:endParaRPr>
          </a:p>
          <a:p>
            <a:pPr marL="18288" indent="0">
              <a:buNone/>
            </a:pPr>
            <a:r>
              <a:rPr lang="en-GB" sz="2400">
                <a:latin typeface="Arial" panose="020B0604020202020204" pitchFamily="34" charset="0"/>
                <a:cs typeface="Arial" panose="020B0604020202020204" pitchFamily="34" charset="0"/>
              </a:rPr>
              <a:t>chapter 6 </a:t>
            </a:r>
            <a:r>
              <a:rPr lang="en-GB" sz="2400" dirty="0">
                <a:latin typeface="Arial" panose="020B0604020202020204" pitchFamily="34" charset="0"/>
                <a:cs typeface="Arial" panose="020B0604020202020204" pitchFamily="34" charset="0"/>
              </a:rPr>
              <a:t>of </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Stibbe, Arran (2015) </a:t>
            </a:r>
            <a:r>
              <a:rPr lang="en-GB" sz="2400" i="1" dirty="0">
                <a:latin typeface="Arial" panose="020B0604020202020204" pitchFamily="34" charset="0"/>
                <a:cs typeface="Arial" panose="020B0604020202020204" pitchFamily="34" charset="0"/>
              </a:rPr>
              <a:t>Ecolinguistics: language, ecology and the stories we live by.</a:t>
            </a:r>
            <a:r>
              <a:rPr lang="en-GB" sz="2400" dirty="0">
                <a:latin typeface="Arial" panose="020B0604020202020204" pitchFamily="34" charset="0"/>
                <a:cs typeface="Arial" panose="020B0604020202020204" pitchFamily="34" charset="0"/>
              </a:rPr>
              <a:t> London: Routledge</a:t>
            </a:r>
          </a:p>
          <a:p>
            <a:endParaRPr lang="en-GB" sz="2400" dirty="0">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040568" y="1368145"/>
            <a:ext cx="5887402" cy="3816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354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484784"/>
            <a:ext cx="7330008" cy="4752528"/>
          </a:xfrm>
        </p:spPr>
        <p:txBody>
          <a:bodyPr>
            <a:noAutofit/>
          </a:bodyPr>
          <a:lstStyle/>
          <a:p>
            <a:pPr marL="18288" indent="0" algn="ctr">
              <a:buNone/>
            </a:pPr>
            <a:endParaRPr lang="en-GB" sz="2400" b="1"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Produced by Arran Stibbe, with the assistance of:</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Charlotte Dover</a:t>
            </a:r>
          </a:p>
          <a:p>
            <a:pPr marL="18288" indent="0" algn="ctr">
              <a:buNone/>
            </a:pPr>
            <a:r>
              <a:rPr lang="en-GB" sz="2400" dirty="0">
                <a:latin typeface="Arial" panose="020B0604020202020204" pitchFamily="34" charset="0"/>
                <a:cs typeface="Arial" panose="020B0604020202020204" pitchFamily="34" charset="0"/>
              </a:rPr>
              <a:t>Alex James</a:t>
            </a:r>
          </a:p>
          <a:p>
            <a:pPr marL="18288" indent="0" algn="ctr">
              <a:buNone/>
            </a:pPr>
            <a:r>
              <a:rPr lang="en-GB" sz="2400" dirty="0">
                <a:latin typeface="Arial" panose="020B0604020202020204" pitchFamily="34" charset="0"/>
                <a:cs typeface="Arial" panose="020B0604020202020204" pitchFamily="34" charset="0"/>
              </a:rPr>
              <a:t>Meg Shaw</a:t>
            </a:r>
          </a:p>
          <a:p>
            <a:pPr marL="18288" indent="0" algn="ctr">
              <a:buNone/>
            </a:pPr>
            <a:r>
              <a:rPr lang="en-GB" sz="2400" dirty="0">
                <a:latin typeface="Arial" panose="020B0604020202020204" pitchFamily="34" charset="0"/>
                <a:cs typeface="Arial" panose="020B0604020202020204" pitchFamily="34" charset="0"/>
              </a:rPr>
              <a:t>Nicole Walker</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1800" dirty="0">
                <a:latin typeface="Arial" panose="020B0604020202020204" pitchFamily="34" charset="0"/>
                <a:cs typeface="Arial" panose="020B0604020202020204" pitchFamily="34" charset="0"/>
              </a:rPr>
              <a:t>and other volunteers from the International Ecolinguistics Association and the University of Gloucestershire. </a:t>
            </a:r>
          </a:p>
          <a:p>
            <a:pPr marL="18288" indent="0" algn="ctr">
              <a:buNone/>
            </a:pPr>
            <a:endParaRPr lang="en-GB" sz="18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Filming by Unit One Films, http://unit1films.co.uk </a:t>
            </a: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CREDITS</a:t>
            </a:r>
          </a:p>
        </p:txBody>
      </p:sp>
    </p:spTree>
    <p:extLst>
      <p:ext uri="{BB962C8B-B14F-4D97-AF65-F5344CB8AC3E}">
        <p14:creationId xmlns:p14="http://schemas.microsoft.com/office/powerpoint/2010/main" val="2721130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844824"/>
            <a:ext cx="7200800" cy="3888432"/>
          </a:xfrm>
        </p:spPr>
        <p:txBody>
          <a:bodyPr>
            <a:normAutofit/>
          </a:bodyPr>
          <a:lstStyle/>
          <a:p>
            <a:pPr marL="18288" indent="0" algn="ctr">
              <a:buNone/>
            </a:pPr>
            <a:endParaRPr lang="en-GB" sz="2800" b="1" dirty="0">
              <a:latin typeface="Arial" panose="020B0604020202020204" pitchFamily="34" charset="0"/>
              <a:cs typeface="Arial" panose="020B0604020202020204" pitchFamily="34" charset="0"/>
            </a:endParaRPr>
          </a:p>
          <a:p>
            <a:pPr marL="18288" indent="0">
              <a:buNone/>
            </a:pPr>
            <a:r>
              <a:rPr lang="en-GB" sz="2800" dirty="0">
                <a:latin typeface="Arial" panose="020B0604020202020204" pitchFamily="34" charset="0"/>
                <a:cs typeface="Arial" panose="020B0604020202020204" pitchFamily="34" charset="0"/>
              </a:rPr>
              <a:t>These materials have been produced for public benefit and the producer places no restriction on their subsequent re-use for any purpose. However, copyright of images and quotations used in these materials remains with the original producers. </a:t>
            </a:r>
          </a:p>
          <a:p>
            <a:pPr marL="18288" indent="0">
              <a:buNone/>
            </a:pPr>
            <a:endParaRPr lang="en-GB" dirty="0">
              <a:latin typeface="Arial" panose="020B0604020202020204" pitchFamily="34" charset="0"/>
              <a:cs typeface="Arial" panose="020B0604020202020204" pitchFamily="34" charset="0"/>
            </a:endParaRPr>
          </a:p>
          <a:p>
            <a:pPr marL="18288" indent="0">
              <a:buNone/>
            </a:pPr>
            <a:endParaRPr lang="en-GB" dirty="0">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971600" y="686660"/>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COPYRIGHT</a:t>
            </a:r>
          </a:p>
        </p:txBody>
      </p:sp>
    </p:spTree>
    <p:extLst>
      <p:ext uri="{BB962C8B-B14F-4D97-AF65-F5344CB8AC3E}">
        <p14:creationId xmlns:p14="http://schemas.microsoft.com/office/powerpoint/2010/main" val="3455074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IMAGES</a:t>
            </a:r>
          </a:p>
        </p:txBody>
      </p:sp>
      <p:graphicFrame>
        <p:nvGraphicFramePr>
          <p:cNvPr id="4" name="Table 3"/>
          <p:cNvGraphicFramePr>
            <a:graphicFrameLocks noGrp="1"/>
          </p:cNvGraphicFramePr>
          <p:nvPr>
            <p:extLst>
              <p:ext uri="{D42A27DB-BD31-4B8C-83A1-F6EECF244321}">
                <p14:modId xmlns:p14="http://schemas.microsoft.com/office/powerpoint/2010/main" val="2861253642"/>
              </p:ext>
            </p:extLst>
          </p:nvPr>
        </p:nvGraphicFramePr>
        <p:xfrm>
          <a:off x="395536" y="1629968"/>
          <a:ext cx="8496944" cy="4856480"/>
        </p:xfrm>
        <a:graphic>
          <a:graphicData uri="http://schemas.openxmlformats.org/drawingml/2006/table">
            <a:tbl>
              <a:tblPr firstRow="1" bandRow="1">
                <a:tableStyleId>{5C22544A-7EE6-4342-B048-85BDC9FD1C3A}</a:tableStyleId>
              </a:tblPr>
              <a:tblGrid>
                <a:gridCol w="2952328">
                  <a:extLst>
                    <a:ext uri="{9D8B030D-6E8A-4147-A177-3AD203B41FA5}">
                      <a16:colId xmlns:a16="http://schemas.microsoft.com/office/drawing/2014/main" val="20000"/>
                    </a:ext>
                  </a:extLst>
                </a:gridCol>
                <a:gridCol w="5544616">
                  <a:extLst>
                    <a:ext uri="{9D8B030D-6E8A-4147-A177-3AD203B41FA5}">
                      <a16:colId xmlns:a16="http://schemas.microsoft.com/office/drawing/2014/main" val="20001"/>
                    </a:ext>
                  </a:extLst>
                </a:gridCol>
              </a:tblGrid>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0"/>
                  </a:ext>
                </a:extLst>
              </a:tr>
              <a:tr h="370840">
                <a:tc>
                  <a:txBody>
                    <a:bodyPr/>
                    <a:lstStyle/>
                    <a:p>
                      <a:r>
                        <a:rPr lang="en-GB" sz="1800" dirty="0">
                          <a:effectLst/>
                          <a:latin typeface="Arial" panose="020B0604020202020204" pitchFamily="34" charset="0"/>
                          <a:cs typeface="Arial" panose="020B0604020202020204" pitchFamily="34" charset="0"/>
                        </a:rPr>
                        <a:t>Head cogs</a:t>
                      </a:r>
                      <a:endParaRPr lang="en-GB" dirty="0">
                        <a:latin typeface="Arial" panose="020B0604020202020204" pitchFamily="34" charset="0"/>
                        <a:cs typeface="Arial" panose="020B0604020202020204" pitchFamily="34" charset="0"/>
                      </a:endParaRPr>
                    </a:p>
                  </a:txBody>
                  <a:tcPr/>
                </a:tc>
                <a:tc>
                  <a:txBody>
                    <a:bodyPr/>
                    <a:lstStyle/>
                    <a:p>
                      <a:pPr>
                        <a:spcBef>
                          <a:spcPts val="0"/>
                        </a:spcBef>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Krisdog</a:t>
                      </a:r>
                      <a:r>
                        <a:rPr lang="en-GB" sz="1800" dirty="0">
                          <a:effectLst/>
                          <a:latin typeface="Arial" panose="020B0604020202020204" pitchFamily="34" charset="0"/>
                          <a:cs typeface="Arial" panose="020B0604020202020204" pitchFamily="34" charset="0"/>
                        </a:rPr>
                        <a:t> / 123RF Stock Photo  (www.123rf.com/profile_Krisdog)</a:t>
                      </a:r>
                    </a:p>
                  </a:txBody>
                  <a:tcPr/>
                </a:tc>
                <a:extLst>
                  <a:ext uri="{0D108BD9-81ED-4DB2-BD59-A6C34878D82A}">
                    <a16:rowId xmlns:a16="http://schemas.microsoft.com/office/drawing/2014/main" val="10001"/>
                  </a:ext>
                </a:extLst>
              </a:tr>
              <a:tr h="370840">
                <a:tc>
                  <a:txBody>
                    <a:bodyPr/>
                    <a:lstStyle/>
                    <a:p>
                      <a:r>
                        <a:rPr lang="en-GB" sz="1800" dirty="0">
                          <a:effectLst/>
                          <a:latin typeface="Arial" panose="020B0604020202020204" pitchFamily="34" charset="0"/>
                          <a:cs typeface="Arial" panose="020B0604020202020204" pitchFamily="34" charset="0"/>
                        </a:rPr>
                        <a:t>World</a:t>
                      </a:r>
                      <a:endParaRPr lang="en-GB" dirty="0">
                        <a:latin typeface="Arial" panose="020B0604020202020204" pitchFamily="34" charset="0"/>
                        <a:cs typeface="Arial" panose="020B0604020202020204" pitchFamily="34" charset="0"/>
                      </a:endParaRP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robertsrob</a:t>
                      </a:r>
                      <a:r>
                        <a:rPr lang="en-GB" sz="1800" dirty="0">
                          <a:effectLst/>
                          <a:latin typeface="Arial" panose="020B0604020202020204" pitchFamily="34" charset="0"/>
                          <a:cs typeface="Arial" panose="020B0604020202020204" pitchFamily="34" charset="0"/>
                        </a:rPr>
                        <a:t> / 123RF Stock Photo (www.123rf.com/profile_robertsrob)</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dirty="0">
                          <a:latin typeface="Arial" panose="020B0604020202020204" pitchFamily="34" charset="0"/>
                          <a:cs typeface="Arial" panose="020B0604020202020204" pitchFamily="34" charset="0"/>
                        </a:rPr>
                        <a:t>Society</a:t>
                      </a: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eobrazy</a:t>
                      </a:r>
                      <a:r>
                        <a:rPr lang="en-GB" sz="1800" dirty="0">
                          <a:effectLst/>
                          <a:latin typeface="Arial" panose="020B0604020202020204" pitchFamily="34" charset="0"/>
                          <a:cs typeface="Arial" panose="020B0604020202020204" pitchFamily="34" charset="0"/>
                        </a:rPr>
                        <a:t> / 123RF Stock Photo (www.123rf.com/profile_eobrazy)</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GB" sz="1800" dirty="0">
                          <a:effectLst/>
                          <a:latin typeface="Arial" panose="020B0604020202020204" pitchFamily="34" charset="0"/>
                          <a:cs typeface="Arial" panose="020B0604020202020204" pitchFamily="34" charset="0"/>
                        </a:rPr>
                        <a:t>Nature person</a:t>
                      </a:r>
                      <a:endParaRPr lang="en-GB"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lenanet</a:t>
                      </a:r>
                      <a:r>
                        <a:rPr lang="en-GB" sz="1800" dirty="0">
                          <a:effectLst/>
                          <a:latin typeface="Arial" panose="020B0604020202020204" pitchFamily="34" charset="0"/>
                          <a:cs typeface="Arial" panose="020B0604020202020204" pitchFamily="34" charset="0"/>
                        </a:rPr>
                        <a:t> / 123RF Stock Photo  (www.123rf.com/profile_lenanet)</a:t>
                      </a:r>
                    </a:p>
                    <a:p>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GB" sz="1800" dirty="0">
                          <a:effectLst/>
                          <a:latin typeface="Arial" panose="020B0604020202020204" pitchFamily="34" charset="0"/>
                          <a:cs typeface="Arial" panose="020B0604020202020204" pitchFamily="34" charset="0"/>
                        </a:rPr>
                        <a:t>Steak, deforestation and couple</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err="1">
                          <a:effectLst/>
                          <a:latin typeface="Arial" panose="020B0604020202020204" pitchFamily="34" charset="0"/>
                          <a:cs typeface="Arial" panose="020B0604020202020204" pitchFamily="34" charset="0"/>
                        </a:rPr>
                        <a:t>Pixabay</a:t>
                      </a:r>
                      <a:r>
                        <a:rPr lang="en-GB" sz="1800" dirty="0">
                          <a:effectLst/>
                          <a:latin typeface="Arial" panose="020B0604020202020204" pitchFamily="34" charset="0"/>
                          <a:cs typeface="Arial" panose="020B0604020202020204" pitchFamily="34" charset="0"/>
                        </a:rPr>
                        <a:t> (www.pixabay.com) </a:t>
                      </a:r>
                    </a:p>
                    <a:p>
                      <a:endParaRPr lang="en-GB" dirty="0"/>
                    </a:p>
                  </a:txBody>
                  <a:tcPr/>
                </a:tc>
                <a:extLst>
                  <a:ext uri="{0D108BD9-81ED-4DB2-BD59-A6C34878D82A}">
                    <a16:rowId xmlns:a16="http://schemas.microsoft.com/office/drawing/2014/main" val="10005"/>
                  </a:ext>
                </a:extLst>
              </a:tr>
              <a:tr h="370840">
                <a:tc>
                  <a:txBody>
                    <a:bodyPr/>
                    <a:lstStyle/>
                    <a:p>
                      <a:r>
                        <a:rPr lang="en-GB" sz="1800" dirty="0">
                          <a:effectLst/>
                          <a:latin typeface="Arial" panose="020B0604020202020204" pitchFamily="34" charset="0"/>
                          <a:cs typeface="Arial" panose="020B0604020202020204" pitchFamily="34" charset="0"/>
                        </a:rPr>
                        <a:t>Landscape, pigeon, seals, surfing</a:t>
                      </a:r>
                      <a:endParaRPr lang="en-GB" dirty="0"/>
                    </a:p>
                  </a:txBody>
                  <a:tcPr/>
                </a:tc>
                <a:tc>
                  <a:txBody>
                    <a:bodyPr/>
                    <a:lstStyle/>
                    <a:p>
                      <a:pPr>
                        <a:spcBef>
                          <a:spcPts val="0"/>
                        </a:spcBef>
                      </a:pPr>
                      <a:r>
                        <a:rPr lang="en-GB" sz="1800" dirty="0" err="1">
                          <a:effectLst/>
                          <a:latin typeface="Arial" panose="020B0604020202020204" pitchFamily="34" charset="0"/>
                          <a:cs typeface="Arial" panose="020B0604020202020204" pitchFamily="34" charset="0"/>
                        </a:rPr>
                        <a:t>Pexels</a:t>
                      </a:r>
                      <a:r>
                        <a:rPr lang="en-GB" sz="1800" dirty="0">
                          <a:effectLst/>
                          <a:latin typeface="Arial" panose="020B0604020202020204" pitchFamily="34" charset="0"/>
                          <a:cs typeface="Arial" panose="020B0604020202020204" pitchFamily="34" charset="0"/>
                        </a:rPr>
                        <a:t> (www.pexels.com)</a:t>
                      </a:r>
                    </a:p>
                  </a:txBody>
                  <a:tcPr/>
                </a:tc>
                <a:extLst>
                  <a:ext uri="{0D108BD9-81ED-4DB2-BD59-A6C34878D82A}">
                    <a16:rowId xmlns:a16="http://schemas.microsoft.com/office/drawing/2014/main" val="10006"/>
                  </a:ext>
                </a:extLst>
              </a:tr>
              <a:tr h="370840">
                <a:tc>
                  <a:txBody>
                    <a:bodyPr/>
                    <a:lstStyle/>
                    <a:p>
                      <a:endParaRPr lang="en-GB"/>
                    </a:p>
                  </a:txBody>
                  <a:tcPr/>
                </a:tc>
                <a:tc>
                  <a:txBody>
                    <a:bodyPr/>
                    <a:lstStyle/>
                    <a:p>
                      <a:endParaRPr lang="en-GB"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05567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28800"/>
            <a:ext cx="7848872" cy="4392488"/>
          </a:xfrm>
        </p:spPr>
        <p:txBody>
          <a:bodyPr>
            <a:normAutofit/>
          </a:bodyPr>
          <a:lstStyle/>
          <a:p>
            <a:pPr>
              <a:spcBef>
                <a:spcPts val="0"/>
              </a:spcBef>
            </a:pPr>
            <a:r>
              <a:rPr lang="en-GB" sz="2400" dirty="0">
                <a:effectLst/>
                <a:latin typeface="Arial" panose="020B0604020202020204" pitchFamily="34" charset="0"/>
                <a:cs typeface="Arial" panose="020B0604020202020204" pitchFamily="34" charset="0"/>
              </a:rPr>
              <a:t>Cover of Men’s Health magazine, August 2014, reproduced under fair dealing legislation for the purpose of academic criticism. </a:t>
            </a:r>
          </a:p>
          <a:p>
            <a:pPr>
              <a:spcBef>
                <a:spcPts val="0"/>
              </a:spcBef>
            </a:pPr>
            <a:r>
              <a:rPr lang="en-GB" sz="2400" dirty="0">
                <a:effectLst/>
                <a:latin typeface="Arial" panose="020B0604020202020204" pitchFamily="34" charset="0"/>
                <a:cs typeface="Arial" panose="020B0604020202020204" pitchFamily="34" charset="0"/>
              </a:rPr>
              <a:t>Montage of Men’s Health covers reproduced under fair dealing legislation as pastiche and for academic criticism (for purpose of demonstrating pattern across covers)  </a:t>
            </a:r>
            <a:endParaRPr lang="en-GB" sz="1400" dirty="0"/>
          </a:p>
          <a:p>
            <a:pPr>
              <a:spcBef>
                <a:spcPts val="0"/>
              </a:spcBef>
            </a:pPr>
            <a:endParaRPr lang="en-GB" sz="1400" dirty="0">
              <a:effectLst/>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IMAGES</a:t>
            </a:r>
          </a:p>
        </p:txBody>
      </p:sp>
    </p:spTree>
    <p:extLst>
      <p:ext uri="{BB962C8B-B14F-4D97-AF65-F5344CB8AC3E}">
        <p14:creationId xmlns:p14="http://schemas.microsoft.com/office/powerpoint/2010/main" val="2750394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REFERENCES</a:t>
            </a:r>
          </a:p>
        </p:txBody>
      </p:sp>
      <p:graphicFrame>
        <p:nvGraphicFramePr>
          <p:cNvPr id="5" name="Table 4"/>
          <p:cNvGraphicFramePr>
            <a:graphicFrameLocks noGrp="1"/>
          </p:cNvGraphicFramePr>
          <p:nvPr>
            <p:extLst>
              <p:ext uri="{D42A27DB-BD31-4B8C-83A1-F6EECF244321}">
                <p14:modId xmlns:p14="http://schemas.microsoft.com/office/powerpoint/2010/main" val="996092096"/>
              </p:ext>
            </p:extLst>
          </p:nvPr>
        </p:nvGraphicFramePr>
        <p:xfrm>
          <a:off x="899592" y="1601392"/>
          <a:ext cx="7368480" cy="5020056"/>
        </p:xfrm>
        <a:graphic>
          <a:graphicData uri="http://schemas.openxmlformats.org/drawingml/2006/table">
            <a:tbl>
              <a:tblPr firstRow="1" bandRow="1">
                <a:tableStyleId>{5C22544A-7EE6-4342-B048-85BDC9FD1C3A}</a:tableStyleId>
              </a:tblPr>
              <a:tblGrid>
                <a:gridCol w="7368480">
                  <a:extLst>
                    <a:ext uri="{9D8B030D-6E8A-4147-A177-3AD203B41FA5}">
                      <a16:colId xmlns:a16="http://schemas.microsoft.com/office/drawing/2014/main" val="20000"/>
                    </a:ext>
                  </a:extLst>
                </a:gridCol>
              </a:tblGrid>
              <a:tr h="370840">
                <a:tc>
                  <a:txBody>
                    <a:bodyPr/>
                    <a:lstStyle/>
                    <a:p>
                      <a:endParaRPr lang="en-GB" sz="100" dirty="0"/>
                    </a:p>
                  </a:txBody>
                  <a:tcPr/>
                </a:tc>
                <a:extLst>
                  <a:ext uri="{0D108BD9-81ED-4DB2-BD59-A6C34878D82A}">
                    <a16:rowId xmlns:a16="http://schemas.microsoft.com/office/drawing/2014/main" val="10000"/>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Leopold, A., 1979. A sand county almanac and sketches here and there. Oxford University Press. </a:t>
                      </a:r>
                      <a:r>
                        <a:rPr lang="en-GB" sz="1600" dirty="0" err="1">
                          <a:effectLst/>
                          <a:latin typeface="Arial" panose="020B0604020202020204" pitchFamily="34" charset="0"/>
                          <a:cs typeface="Arial" panose="020B0604020202020204" pitchFamily="34" charset="0"/>
                        </a:rPr>
                        <a:t>p.viii</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1"/>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Macfarlane, R., 2009. The wild places. London: </a:t>
                      </a:r>
                      <a:r>
                        <a:rPr lang="en-GB" sz="1600" dirty="0" err="1">
                          <a:effectLst/>
                          <a:latin typeface="Arial" panose="020B0604020202020204" pitchFamily="34" charset="0"/>
                          <a:cs typeface="Arial" panose="020B0604020202020204" pitchFamily="34" charset="0"/>
                        </a:rPr>
                        <a:t>Granta</a:t>
                      </a:r>
                      <a:r>
                        <a:rPr lang="en-GB" sz="1600" dirty="0">
                          <a:effectLst/>
                          <a:latin typeface="Arial" panose="020B0604020202020204" pitchFamily="34" charset="0"/>
                          <a:cs typeface="Arial" panose="020B0604020202020204" pitchFamily="34" charset="0"/>
                        </a:rPr>
                        <a:t> Books. p.34</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2"/>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MH1 2013. Men’s Health. UK edition. March.</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3"/>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MH2 2013. Men’s Health. UK edition. Jan/Feb. </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4"/>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MH3 2012. Men’s Health. UK edition. Dec. </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5"/>
                  </a:ext>
                </a:extLst>
              </a:tr>
              <a:tr h="370840">
                <a:tc>
                  <a:txBody>
                    <a:bodyPr/>
                    <a:lstStyle/>
                    <a:p>
                      <a:pPr>
                        <a:lnSpc>
                          <a:spcPct val="115000"/>
                        </a:lnSpc>
                        <a:spcAft>
                          <a:spcPts val="0"/>
                        </a:spcAft>
                      </a:pPr>
                      <a:r>
                        <a:rPr lang="en-GB" sz="1600">
                          <a:effectLst/>
                          <a:latin typeface="Arial" panose="020B0604020202020204" pitchFamily="34" charset="0"/>
                          <a:cs typeface="Arial" panose="020B0604020202020204" pitchFamily="34" charset="0"/>
                        </a:rPr>
                        <a:t>MH4 2012. Men’s Health. UK edition. Nov. </a:t>
                      </a:r>
                      <a:endParaRPr lang="en-GB" sz="160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6"/>
                  </a:ext>
                </a:extLst>
              </a:tr>
              <a:tr h="370840">
                <a:tc>
                  <a:txBody>
                    <a:bodyPr/>
                    <a:lstStyle/>
                    <a:p>
                      <a:pPr>
                        <a:lnSpc>
                          <a:spcPct val="115000"/>
                        </a:lnSpc>
                        <a:spcAft>
                          <a:spcPts val="0"/>
                        </a:spcAft>
                      </a:pPr>
                      <a:r>
                        <a:rPr lang="en-GB" sz="1600">
                          <a:effectLst/>
                          <a:latin typeface="Arial" panose="020B0604020202020204" pitchFamily="34" charset="0"/>
                          <a:cs typeface="Arial" panose="020B0604020202020204" pitchFamily="34" charset="0"/>
                        </a:rPr>
                        <a:t>MH5 2012. Men’s Health. UK edition. July. </a:t>
                      </a:r>
                      <a:endParaRPr lang="en-GB" sz="160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7"/>
                  </a:ext>
                </a:extLst>
              </a:tr>
              <a:tr h="370840">
                <a:tc>
                  <a:txBody>
                    <a:bodyPr/>
                    <a:lstStyle/>
                    <a:p>
                      <a:pPr>
                        <a:lnSpc>
                          <a:spcPct val="115000"/>
                        </a:lnSpc>
                        <a:spcAft>
                          <a:spcPts val="0"/>
                        </a:spcAft>
                      </a:pPr>
                      <a:r>
                        <a:rPr lang="en-GB" sz="1600">
                          <a:effectLst/>
                          <a:latin typeface="Arial" panose="020B0604020202020204" pitchFamily="34" charset="0"/>
                          <a:cs typeface="Arial" panose="020B0604020202020204" pitchFamily="34" charset="0"/>
                        </a:rPr>
                        <a:t>MH6 2012. Men’s Health. UK edition. October. </a:t>
                      </a:r>
                      <a:endParaRPr lang="en-GB" sz="160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8"/>
                  </a:ext>
                </a:extLst>
              </a:tr>
              <a:tr h="370840">
                <a:tc>
                  <a:txBody>
                    <a:bodyPr/>
                    <a:lstStyle/>
                    <a:p>
                      <a:pPr>
                        <a:lnSpc>
                          <a:spcPct val="115000"/>
                        </a:lnSpc>
                        <a:spcAft>
                          <a:spcPts val="0"/>
                        </a:spcAft>
                      </a:pPr>
                      <a:r>
                        <a:rPr lang="en-GB" sz="1600">
                          <a:effectLst/>
                          <a:latin typeface="Arial" panose="020B0604020202020204" pitchFamily="34" charset="0"/>
                          <a:cs typeface="Arial" panose="020B0604020202020204" pitchFamily="34" charset="0"/>
                        </a:rPr>
                        <a:t>MH7 2012. Men’s Health. UK edition. Jan/Feb.</a:t>
                      </a:r>
                      <a:endParaRPr lang="en-GB" sz="160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09"/>
                  </a:ext>
                </a:extLst>
              </a:tr>
              <a:tr h="370840">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Surfers Against Sewage, 2014. Sustainable guide to surfing. www.sas.org.uk/news/campaigns/sass-sustainable-guide-to-surfing/</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10"/>
                  </a:ext>
                </a:extLst>
              </a:tr>
              <a:tr h="370840">
                <a:tc>
                  <a:txBody>
                    <a:bodyPr/>
                    <a:lstStyle/>
                    <a:p>
                      <a:pPr>
                        <a:lnSpc>
                          <a:spcPct val="115000"/>
                        </a:lnSpc>
                        <a:spcAft>
                          <a:spcPts val="0"/>
                        </a:spcAft>
                      </a:pPr>
                      <a:r>
                        <a:rPr lang="en-GB" sz="1600" dirty="0" err="1">
                          <a:effectLst/>
                          <a:latin typeface="Arial" panose="020B0604020202020204" pitchFamily="34" charset="0"/>
                          <a:cs typeface="Arial" panose="020B0604020202020204" pitchFamily="34" charset="0"/>
                        </a:rPr>
                        <a:t>Woolfson</a:t>
                      </a:r>
                      <a:r>
                        <a:rPr lang="en-GB" sz="1600" dirty="0">
                          <a:effectLst/>
                          <a:latin typeface="Arial" panose="020B0604020202020204" pitchFamily="34" charset="0"/>
                          <a:cs typeface="Arial" panose="020B0604020202020204" pitchFamily="34" charset="0"/>
                        </a:rPr>
                        <a:t>, E., 2013. Field notes from a hidden city: an urban nature diary. London: </a:t>
                      </a:r>
                      <a:r>
                        <a:rPr lang="en-GB" sz="1600" dirty="0" err="1">
                          <a:effectLst/>
                          <a:latin typeface="Arial" panose="020B0604020202020204" pitchFamily="34" charset="0"/>
                          <a:cs typeface="Arial" panose="020B0604020202020204" pitchFamily="34" charset="0"/>
                        </a:rPr>
                        <a:t>Granta</a:t>
                      </a:r>
                      <a:r>
                        <a:rPr lang="en-GB" sz="1600" dirty="0">
                          <a:effectLst/>
                          <a:latin typeface="Arial" panose="020B0604020202020204" pitchFamily="34" charset="0"/>
                          <a:cs typeface="Arial" panose="020B0604020202020204" pitchFamily="34" charset="0"/>
                        </a:rPr>
                        <a:t> Books. p.8 </a:t>
                      </a:r>
                      <a:endParaRPr lang="en-GB" sz="1600" dirty="0">
                        <a:effectLst/>
                        <a:latin typeface="Arial" panose="020B0604020202020204" pitchFamily="34" charset="0"/>
                        <a:ea typeface="MS Mincho"/>
                        <a:cs typeface="Arial" panose="020B0604020202020204" pitchFamily="34" charset="0"/>
                      </a:endParaRPr>
                    </a:p>
                  </a:txBody>
                  <a:tcPr marL="68580" marR="68580" marT="0"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69707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588604" y="1844824"/>
            <a:ext cx="6096000" cy="3816424"/>
          </a:xfrm>
        </p:spPr>
        <p:txBody>
          <a:bodyPr>
            <a:normAutofit lnSpcReduction="10000"/>
          </a:bodyPr>
          <a:lstStyle/>
          <a:p>
            <a:pPr marL="18288" indent="0">
              <a:buNone/>
            </a:pPr>
            <a:r>
              <a:rPr lang="en-GB" sz="2400" dirty="0">
                <a:latin typeface="Arial" panose="020B0604020202020204" pitchFamily="34" charset="0"/>
                <a:cs typeface="Arial" panose="020B0604020202020204" pitchFamily="34" charset="0"/>
              </a:rPr>
              <a:t>Any quotations and images not mentioned above are reproduced as fair dealing under Section 29(1), Section 30(1) and 30A of the UK 1988 Copyright, Designs and Patents Act, for non-commercial purposes of instruction, review, criticism, parody or pastiche.</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Requests for removals of any materials to astibbe@glos.ac.uk</a:t>
            </a:r>
          </a:p>
        </p:txBody>
      </p:sp>
      <p:sp>
        <p:nvSpPr>
          <p:cNvPr id="3" name="Content Placeholder 1"/>
          <p:cNvSpPr txBox="1">
            <a:spLocks/>
          </p:cNvSpPr>
          <p:nvPr/>
        </p:nvSpPr>
        <p:spPr>
          <a:xfrm>
            <a:off x="971600"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OTHER IMAGES AND QUOTATIONS</a:t>
            </a:r>
          </a:p>
        </p:txBody>
      </p:sp>
    </p:spTree>
    <p:extLst>
      <p:ext uri="{BB962C8B-B14F-4D97-AF65-F5344CB8AC3E}">
        <p14:creationId xmlns:p14="http://schemas.microsoft.com/office/powerpoint/2010/main" val="24837028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1906</TotalTime>
  <Words>2354</Words>
  <Application>Microsoft Office PowerPoint</Application>
  <PresentationFormat>On-screen Show (4:3)</PresentationFormat>
  <Paragraphs>187</Paragraphs>
  <Slides>25</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MS Mincho</vt:lpstr>
      <vt:lpstr>Arial</vt:lpstr>
      <vt:lpstr>Calibri</vt:lpstr>
      <vt:lpstr>Palatino Linotype</vt:lpstr>
      <vt:lpstr>Times New Roman</vt:lpstr>
      <vt:lpstr>Wingdings</vt:lpstr>
      <vt:lpstr>Elemental</vt:lpstr>
      <vt:lpstr>1_Elemental</vt:lpstr>
      <vt:lpstr>PowerPoint Presentation</vt:lpstr>
      <vt:lpstr>Part 6: Identities</vt:lpstr>
      <vt:lpstr>PowerPoint Presentation</vt:lpstr>
      <vt:lpstr>Identities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Ecological Identities</vt:lpstr>
      <vt:lpstr>PowerPoint Presentation</vt:lpstr>
      <vt:lpstr>PowerPoint Presentation</vt:lpstr>
      <vt:lpstr>PowerPoint Presentation</vt:lpstr>
      <vt:lpstr>PowerPoint Presentation</vt:lpstr>
      <vt:lpstr>End of Part 6</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Frames</dc:title>
  <dc:creator>Arran</dc:creator>
  <cp:lastModifiedBy>Arran Stibbe</cp:lastModifiedBy>
  <cp:revision>119</cp:revision>
  <dcterms:created xsi:type="dcterms:W3CDTF">2012-10-06T15:27:11Z</dcterms:created>
  <dcterms:modified xsi:type="dcterms:W3CDTF">2017-03-30T08:39:14Z</dcterms:modified>
</cp:coreProperties>
</file>